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3.xml" ContentType="application/vnd.openxmlformats-officedocument.drawingml.diagramData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4" r:id="rId3"/>
    <p:sldMasterId id="2147484602" r:id="rId4"/>
  </p:sldMasterIdLst>
  <p:notesMasterIdLst>
    <p:notesMasterId r:id="rId93"/>
  </p:notesMasterIdLst>
  <p:handoutMasterIdLst>
    <p:handoutMasterId r:id="rId94"/>
  </p:handoutMasterIdLst>
  <p:sldIdLst>
    <p:sldId id="702" r:id="rId5"/>
    <p:sldId id="560" r:id="rId6"/>
    <p:sldId id="684" r:id="rId7"/>
    <p:sldId id="561" r:id="rId8"/>
    <p:sldId id="649" r:id="rId9"/>
    <p:sldId id="650" r:id="rId10"/>
    <p:sldId id="683" r:id="rId11"/>
    <p:sldId id="581" r:id="rId12"/>
    <p:sldId id="701" r:id="rId13"/>
    <p:sldId id="688" r:id="rId14"/>
    <p:sldId id="689" r:id="rId15"/>
    <p:sldId id="690" r:id="rId16"/>
    <p:sldId id="603" r:id="rId17"/>
    <p:sldId id="602" r:id="rId18"/>
    <p:sldId id="668" r:id="rId19"/>
    <p:sldId id="706" r:id="rId20"/>
    <p:sldId id="687" r:id="rId21"/>
    <p:sldId id="617" r:id="rId22"/>
    <p:sldId id="615" r:id="rId23"/>
    <p:sldId id="611" r:id="rId24"/>
    <p:sldId id="707" r:id="rId25"/>
    <p:sldId id="612" r:id="rId26"/>
    <p:sldId id="613" r:id="rId27"/>
    <p:sldId id="604" r:id="rId28"/>
    <p:sldId id="616" r:id="rId29"/>
    <p:sldId id="618" r:id="rId30"/>
    <p:sldId id="619" r:id="rId31"/>
    <p:sldId id="620" r:id="rId32"/>
    <p:sldId id="622" r:id="rId33"/>
    <p:sldId id="623" r:id="rId34"/>
    <p:sldId id="660" r:id="rId35"/>
    <p:sldId id="661" r:id="rId36"/>
    <p:sldId id="669" r:id="rId37"/>
    <p:sldId id="670" r:id="rId38"/>
    <p:sldId id="624" r:id="rId39"/>
    <p:sldId id="722" r:id="rId40"/>
    <p:sldId id="710" r:id="rId41"/>
    <p:sldId id="711" r:id="rId42"/>
    <p:sldId id="712" r:id="rId43"/>
    <p:sldId id="713" r:id="rId44"/>
    <p:sldId id="714" r:id="rId45"/>
    <p:sldId id="715" r:id="rId46"/>
    <p:sldId id="716" r:id="rId47"/>
    <p:sldId id="717" r:id="rId48"/>
    <p:sldId id="718" r:id="rId49"/>
    <p:sldId id="719" r:id="rId50"/>
    <p:sldId id="720" r:id="rId51"/>
    <p:sldId id="721" r:id="rId52"/>
    <p:sldId id="625" r:id="rId53"/>
    <p:sldId id="626" r:id="rId54"/>
    <p:sldId id="627" r:id="rId55"/>
    <p:sldId id="629" r:id="rId56"/>
    <p:sldId id="691" r:id="rId57"/>
    <p:sldId id="631" r:id="rId58"/>
    <p:sldId id="632" r:id="rId59"/>
    <p:sldId id="633" r:id="rId60"/>
    <p:sldId id="672" r:id="rId61"/>
    <p:sldId id="634" r:id="rId62"/>
    <p:sldId id="577" r:id="rId63"/>
    <p:sldId id="679" r:id="rId64"/>
    <p:sldId id="673" r:id="rId65"/>
    <p:sldId id="637" r:id="rId66"/>
    <p:sldId id="635" r:id="rId67"/>
    <p:sldId id="674" r:id="rId68"/>
    <p:sldId id="703" r:id="rId69"/>
    <p:sldId id="640" r:id="rId70"/>
    <p:sldId id="590" r:id="rId71"/>
    <p:sldId id="639" r:id="rId72"/>
    <p:sldId id="641" r:id="rId73"/>
    <p:sldId id="642" r:id="rId74"/>
    <p:sldId id="652" r:id="rId75"/>
    <p:sldId id="698" r:id="rId76"/>
    <p:sldId id="693" r:id="rId77"/>
    <p:sldId id="694" r:id="rId78"/>
    <p:sldId id="695" r:id="rId79"/>
    <p:sldId id="697" r:id="rId80"/>
    <p:sldId id="704" r:id="rId81"/>
    <p:sldId id="699" r:id="rId82"/>
    <p:sldId id="676" r:id="rId83"/>
    <p:sldId id="636" r:id="rId84"/>
    <p:sldId id="685" r:id="rId85"/>
    <p:sldId id="700" r:id="rId86"/>
    <p:sldId id="677" r:id="rId87"/>
    <p:sldId id="708" r:id="rId88"/>
    <p:sldId id="709" r:id="rId89"/>
    <p:sldId id="680" r:id="rId90"/>
    <p:sldId id="682" r:id="rId91"/>
    <p:sldId id="654" r:id="rId92"/>
  </p:sldIdLst>
  <p:sldSz cx="9144000" cy="6858000" type="screen4x3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rgbClr val="FF3300"/>
        </a:solidFill>
        <a:latin typeface="Garamond" pitchFamily="18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ana" initials="Z" lastIdx="22" clrIdx="0"/>
  <p:cmAuthor id="1" name="Ljilja" initials="L" lastIdx="5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9FF99"/>
    <a:srgbClr val="B2B2B2"/>
    <a:srgbClr val="FFFF00"/>
    <a:srgbClr val="333300"/>
    <a:srgbClr val="990099"/>
    <a:srgbClr val="CC0066"/>
    <a:srgbClr val="FF9900"/>
    <a:srgbClr val="CC33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84" autoAdjust="0"/>
    <p:restoredTop sz="94707" autoAdjust="0"/>
  </p:normalViewPr>
  <p:slideViewPr>
    <p:cSldViewPr snapToGrid="0">
      <p:cViewPr>
        <p:scale>
          <a:sx n="73" d="100"/>
          <a:sy n="73" d="100"/>
        </p:scale>
        <p:origin x="-1800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946" y="-108"/>
      </p:cViewPr>
      <p:guideLst>
        <p:guide orient="horz" pos="3109"/>
        <p:guide pos="2122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97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commentAuthors" Target="commentAuthor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notesMaster" Target="notesMasters/notesMaster1.xml"/><Relationship Id="rId9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handoutMaster" Target="handoutMasters/handoutMaster1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2E6940-B0D5-47F6-87DE-469B593190F7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AA7AD5-D3E6-4313-A5D4-FB025ED1E699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s-Latn-BA" b="1" dirty="0" smtClean="0">
              <a:solidFill>
                <a:srgbClr val="003399"/>
              </a:solidFill>
            </a:rPr>
            <a:t>2.1.1. </a:t>
          </a:r>
          <a:r>
            <a:rPr lang="bs-Latn-BA" b="1" baseline="0" dirty="0" smtClean="0">
              <a:solidFill>
                <a:srgbClr val="003399"/>
              </a:solidFill>
            </a:rPr>
            <a:t>Prihvatljivost</a:t>
          </a:r>
          <a:r>
            <a:rPr lang="bs-Latn-BA" b="1" dirty="0" smtClean="0">
              <a:solidFill>
                <a:srgbClr val="003399"/>
              </a:solidFill>
            </a:rPr>
            <a:t> aplikanata </a:t>
          </a:r>
          <a:endParaRPr lang="en-US" b="1" dirty="0">
            <a:solidFill>
              <a:srgbClr val="003399"/>
            </a:solidFill>
          </a:endParaRPr>
        </a:p>
      </dgm:t>
    </dgm:pt>
    <dgm:pt modelId="{49EA688A-C8E1-4B7A-A1F4-2154E5F11DFA}" type="parTrans" cxnId="{048FDCB4-28D3-4796-A389-67A2109E3E0E}">
      <dgm:prSet/>
      <dgm:spPr/>
      <dgm:t>
        <a:bodyPr/>
        <a:lstStyle/>
        <a:p>
          <a:endParaRPr lang="en-US"/>
        </a:p>
      </dgm:t>
    </dgm:pt>
    <dgm:pt modelId="{9F4FD873-A47D-45AA-942C-FA3C929BD73C}" type="sibTrans" cxnId="{048FDCB4-28D3-4796-A389-67A2109E3E0E}">
      <dgm:prSet/>
      <dgm:spPr/>
      <dgm:t>
        <a:bodyPr/>
        <a:lstStyle/>
        <a:p>
          <a:endParaRPr lang="en-US"/>
        </a:p>
      </dgm:t>
    </dgm:pt>
    <dgm:pt modelId="{A5461E1B-65BA-46BC-8AC8-7FD3B14B493B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s-Latn-BA" b="1" baseline="0" dirty="0" smtClean="0">
              <a:solidFill>
                <a:srgbClr val="003399"/>
              </a:solidFill>
            </a:rPr>
            <a:t>2.1.3. Ostali učesnici u projektu </a:t>
          </a:r>
          <a:endParaRPr lang="en-US" b="1" baseline="0" dirty="0">
            <a:solidFill>
              <a:srgbClr val="003399"/>
            </a:solidFill>
          </a:endParaRPr>
        </a:p>
      </dgm:t>
    </dgm:pt>
    <dgm:pt modelId="{FDBFF7B2-EE03-49FE-97B7-6D7462CA9358}" type="parTrans" cxnId="{762B1377-8A8F-4664-8039-B504CDC6E379}">
      <dgm:prSet/>
      <dgm:spPr/>
      <dgm:t>
        <a:bodyPr/>
        <a:lstStyle/>
        <a:p>
          <a:endParaRPr lang="en-US"/>
        </a:p>
      </dgm:t>
    </dgm:pt>
    <dgm:pt modelId="{6B84FD80-A38D-49CF-92E2-FD3457B87590}" type="sibTrans" cxnId="{762B1377-8A8F-4664-8039-B504CDC6E379}">
      <dgm:prSet/>
      <dgm:spPr/>
      <dgm:t>
        <a:bodyPr/>
        <a:lstStyle/>
        <a:p>
          <a:endParaRPr lang="en-US"/>
        </a:p>
      </dgm:t>
    </dgm:pt>
    <dgm:pt modelId="{0FB86925-07C7-4937-BE4C-887D5AE445F9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s-Latn-BA" b="1" baseline="0" dirty="0" smtClean="0">
              <a:solidFill>
                <a:srgbClr val="003399"/>
              </a:solidFill>
            </a:rPr>
            <a:t>2.1.5. Prihvatljivost troškova</a:t>
          </a:r>
          <a:endParaRPr lang="en-US" b="1" baseline="0" dirty="0">
            <a:solidFill>
              <a:srgbClr val="003399"/>
            </a:solidFill>
          </a:endParaRPr>
        </a:p>
      </dgm:t>
    </dgm:pt>
    <dgm:pt modelId="{C3C4CC60-6420-4A49-9CB3-2168F4AF46BA}" type="parTrans" cxnId="{8BC88C14-A49A-42CF-9A13-974B8AE7F53C}">
      <dgm:prSet/>
      <dgm:spPr/>
      <dgm:t>
        <a:bodyPr/>
        <a:lstStyle/>
        <a:p>
          <a:endParaRPr lang="en-US"/>
        </a:p>
      </dgm:t>
    </dgm:pt>
    <dgm:pt modelId="{17207851-0494-4395-A4C7-AFE320260CA3}" type="sibTrans" cxnId="{8BC88C14-A49A-42CF-9A13-974B8AE7F53C}">
      <dgm:prSet/>
      <dgm:spPr/>
      <dgm:t>
        <a:bodyPr/>
        <a:lstStyle/>
        <a:p>
          <a:endParaRPr lang="en-US"/>
        </a:p>
      </dgm:t>
    </dgm:pt>
    <dgm:pt modelId="{8E5DF026-DA8B-4D93-9D23-1614C38E3720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s-Latn-BA" b="1" baseline="0" dirty="0" smtClean="0">
              <a:solidFill>
                <a:srgbClr val="003399"/>
              </a:solidFill>
            </a:rPr>
            <a:t>2.1.4. Prihvatljivost aktivnosti</a:t>
          </a:r>
          <a:endParaRPr lang="en-US" b="1" baseline="0" dirty="0">
            <a:solidFill>
              <a:srgbClr val="003399"/>
            </a:solidFill>
          </a:endParaRPr>
        </a:p>
      </dgm:t>
    </dgm:pt>
    <dgm:pt modelId="{DF2427BA-EC04-42F7-9D08-D091B85609A3}" type="parTrans" cxnId="{F9207CA5-AB50-47E3-9B84-E349B4652F34}">
      <dgm:prSet/>
      <dgm:spPr/>
      <dgm:t>
        <a:bodyPr/>
        <a:lstStyle/>
        <a:p>
          <a:endParaRPr lang="en-US"/>
        </a:p>
      </dgm:t>
    </dgm:pt>
    <dgm:pt modelId="{79FFAC47-6FD5-486F-B147-9E74E3D8AA18}" type="sibTrans" cxnId="{F9207CA5-AB50-47E3-9B84-E349B4652F34}">
      <dgm:prSet/>
      <dgm:spPr/>
      <dgm:t>
        <a:bodyPr/>
        <a:lstStyle/>
        <a:p>
          <a:endParaRPr lang="en-US"/>
        </a:p>
      </dgm:t>
    </dgm:pt>
    <dgm:pt modelId="{94AC261B-B983-4C5A-BAC0-A7E664E3B31C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bs-Latn-BA" b="1" baseline="0" dirty="0" smtClean="0">
              <a:solidFill>
                <a:srgbClr val="003399"/>
              </a:solidFill>
            </a:rPr>
            <a:t>2.1.2. Partnerstvo i prihvatljivost partnera</a:t>
          </a:r>
          <a:endParaRPr lang="en-US" b="1" baseline="0" dirty="0">
            <a:solidFill>
              <a:srgbClr val="003399"/>
            </a:solidFill>
          </a:endParaRPr>
        </a:p>
      </dgm:t>
    </dgm:pt>
    <dgm:pt modelId="{09798A96-108B-49E0-8C65-D9F3EE278EBD}" type="parTrans" cxnId="{82B830FB-4783-4038-B618-428E78EA94BD}">
      <dgm:prSet/>
      <dgm:spPr/>
      <dgm:t>
        <a:bodyPr/>
        <a:lstStyle/>
        <a:p>
          <a:endParaRPr lang="en-US"/>
        </a:p>
      </dgm:t>
    </dgm:pt>
    <dgm:pt modelId="{01873ECF-B21D-4D3F-98D6-A7447A3855BD}" type="sibTrans" cxnId="{82B830FB-4783-4038-B618-428E78EA94BD}">
      <dgm:prSet/>
      <dgm:spPr/>
      <dgm:t>
        <a:bodyPr/>
        <a:lstStyle/>
        <a:p>
          <a:endParaRPr lang="en-US"/>
        </a:p>
      </dgm:t>
    </dgm:pt>
    <dgm:pt modelId="{6E29D127-B0B1-4475-B765-B4FC134CDD50}" type="pres">
      <dgm:prSet presAssocID="{B02E6940-B0D5-47F6-87DE-469B593190F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0EB8BF-535D-4761-A3AC-8E87080E6122}" type="pres">
      <dgm:prSet presAssocID="{08AA7AD5-D3E6-4313-A5D4-FB025ED1E69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2A0C4F-E9C1-4B87-A0CB-C69A9DB241BE}" type="pres">
      <dgm:prSet presAssocID="{08AA7AD5-D3E6-4313-A5D4-FB025ED1E699}" presName="spNode" presStyleCnt="0"/>
      <dgm:spPr/>
    </dgm:pt>
    <dgm:pt modelId="{5F0AB459-0356-497F-B4C6-7699AD65F560}" type="pres">
      <dgm:prSet presAssocID="{9F4FD873-A47D-45AA-942C-FA3C929BD73C}" presName="sibTrans" presStyleLbl="sibTrans1D1" presStyleIdx="0" presStyleCnt="5"/>
      <dgm:spPr/>
      <dgm:t>
        <a:bodyPr/>
        <a:lstStyle/>
        <a:p>
          <a:endParaRPr lang="en-US"/>
        </a:p>
      </dgm:t>
    </dgm:pt>
    <dgm:pt modelId="{1AEFC054-3FE3-4177-8A47-06EE12DC4F88}" type="pres">
      <dgm:prSet presAssocID="{A5461E1B-65BA-46BC-8AC8-7FD3B14B493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949059-BDC2-4443-89DF-DEF09682C72A}" type="pres">
      <dgm:prSet presAssocID="{A5461E1B-65BA-46BC-8AC8-7FD3B14B493B}" presName="spNode" presStyleCnt="0"/>
      <dgm:spPr/>
    </dgm:pt>
    <dgm:pt modelId="{8617A724-0C9C-490B-A05C-86119FCF695B}" type="pres">
      <dgm:prSet presAssocID="{6B84FD80-A38D-49CF-92E2-FD3457B87590}" presName="sibTrans" presStyleLbl="sibTrans1D1" presStyleIdx="1" presStyleCnt="5"/>
      <dgm:spPr/>
      <dgm:t>
        <a:bodyPr/>
        <a:lstStyle/>
        <a:p>
          <a:endParaRPr lang="en-US"/>
        </a:p>
      </dgm:t>
    </dgm:pt>
    <dgm:pt modelId="{7A802F32-5B3D-4103-A9FC-3420F228F0A5}" type="pres">
      <dgm:prSet presAssocID="{0FB86925-07C7-4937-BE4C-887D5AE445F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BEB9E1-BF65-4DDB-81B4-99F8728AE23A}" type="pres">
      <dgm:prSet presAssocID="{0FB86925-07C7-4937-BE4C-887D5AE445F9}" presName="spNode" presStyleCnt="0"/>
      <dgm:spPr/>
    </dgm:pt>
    <dgm:pt modelId="{66A2A497-3C14-49EB-AE5B-B4A4445A8C6F}" type="pres">
      <dgm:prSet presAssocID="{17207851-0494-4395-A4C7-AFE320260CA3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982D7DE-B9A6-40F3-99D1-EF59370D0E11}" type="pres">
      <dgm:prSet presAssocID="{8E5DF026-DA8B-4D93-9D23-1614C38E372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D6DC94-9134-4A82-86E1-F22B83ADA6E0}" type="pres">
      <dgm:prSet presAssocID="{8E5DF026-DA8B-4D93-9D23-1614C38E3720}" presName="spNode" presStyleCnt="0"/>
      <dgm:spPr/>
    </dgm:pt>
    <dgm:pt modelId="{983A4901-1A8D-43C1-8824-AD4D6C83389B}" type="pres">
      <dgm:prSet presAssocID="{79FFAC47-6FD5-486F-B147-9E74E3D8AA18}" presName="sibTrans" presStyleLbl="sibTrans1D1" presStyleIdx="3" presStyleCnt="5"/>
      <dgm:spPr/>
      <dgm:t>
        <a:bodyPr/>
        <a:lstStyle/>
        <a:p>
          <a:endParaRPr lang="en-US"/>
        </a:p>
      </dgm:t>
    </dgm:pt>
    <dgm:pt modelId="{F2776529-F31A-427C-843B-4F9704B79D26}" type="pres">
      <dgm:prSet presAssocID="{94AC261B-B983-4C5A-BAC0-A7E664E3B31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620AD5-7CF7-426E-99D7-FC9EBF2DB2AC}" type="pres">
      <dgm:prSet presAssocID="{94AC261B-B983-4C5A-BAC0-A7E664E3B31C}" presName="spNode" presStyleCnt="0"/>
      <dgm:spPr/>
    </dgm:pt>
    <dgm:pt modelId="{D80773B5-A96F-4E1C-ADE2-74EC912FAD22}" type="pres">
      <dgm:prSet presAssocID="{01873ECF-B21D-4D3F-98D6-A7447A3855B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50929C9B-C646-4FC4-AAB8-2FB6BE8AEC86}" type="presOf" srcId="{94AC261B-B983-4C5A-BAC0-A7E664E3B31C}" destId="{F2776529-F31A-427C-843B-4F9704B79D26}" srcOrd="0" destOrd="0" presId="urn:microsoft.com/office/officeart/2005/8/layout/cycle6"/>
    <dgm:cxn modelId="{2DF7C064-5056-4704-BF81-5ABF5E0AD73F}" type="presOf" srcId="{0FB86925-07C7-4937-BE4C-887D5AE445F9}" destId="{7A802F32-5B3D-4103-A9FC-3420F228F0A5}" srcOrd="0" destOrd="0" presId="urn:microsoft.com/office/officeart/2005/8/layout/cycle6"/>
    <dgm:cxn modelId="{82B830FB-4783-4038-B618-428E78EA94BD}" srcId="{B02E6940-B0D5-47F6-87DE-469B593190F7}" destId="{94AC261B-B983-4C5A-BAC0-A7E664E3B31C}" srcOrd="4" destOrd="0" parTransId="{09798A96-108B-49E0-8C65-D9F3EE278EBD}" sibTransId="{01873ECF-B21D-4D3F-98D6-A7447A3855BD}"/>
    <dgm:cxn modelId="{96150205-D807-4947-8D42-5AFCD3B88CB8}" type="presOf" srcId="{6B84FD80-A38D-49CF-92E2-FD3457B87590}" destId="{8617A724-0C9C-490B-A05C-86119FCF695B}" srcOrd="0" destOrd="0" presId="urn:microsoft.com/office/officeart/2005/8/layout/cycle6"/>
    <dgm:cxn modelId="{048FDCB4-28D3-4796-A389-67A2109E3E0E}" srcId="{B02E6940-B0D5-47F6-87DE-469B593190F7}" destId="{08AA7AD5-D3E6-4313-A5D4-FB025ED1E699}" srcOrd="0" destOrd="0" parTransId="{49EA688A-C8E1-4B7A-A1F4-2154E5F11DFA}" sibTransId="{9F4FD873-A47D-45AA-942C-FA3C929BD73C}"/>
    <dgm:cxn modelId="{5DB06C3D-4EEB-4144-B188-49DEC19C8F00}" type="presOf" srcId="{9F4FD873-A47D-45AA-942C-FA3C929BD73C}" destId="{5F0AB459-0356-497F-B4C6-7699AD65F560}" srcOrd="0" destOrd="0" presId="urn:microsoft.com/office/officeart/2005/8/layout/cycle6"/>
    <dgm:cxn modelId="{51E52EF8-1A71-4EB1-BD0E-87F26327E275}" type="presOf" srcId="{A5461E1B-65BA-46BC-8AC8-7FD3B14B493B}" destId="{1AEFC054-3FE3-4177-8A47-06EE12DC4F88}" srcOrd="0" destOrd="0" presId="urn:microsoft.com/office/officeart/2005/8/layout/cycle6"/>
    <dgm:cxn modelId="{762B1377-8A8F-4664-8039-B504CDC6E379}" srcId="{B02E6940-B0D5-47F6-87DE-469B593190F7}" destId="{A5461E1B-65BA-46BC-8AC8-7FD3B14B493B}" srcOrd="1" destOrd="0" parTransId="{FDBFF7B2-EE03-49FE-97B7-6D7462CA9358}" sibTransId="{6B84FD80-A38D-49CF-92E2-FD3457B87590}"/>
    <dgm:cxn modelId="{F9207CA5-AB50-47E3-9B84-E349B4652F34}" srcId="{B02E6940-B0D5-47F6-87DE-469B593190F7}" destId="{8E5DF026-DA8B-4D93-9D23-1614C38E3720}" srcOrd="3" destOrd="0" parTransId="{DF2427BA-EC04-42F7-9D08-D091B85609A3}" sibTransId="{79FFAC47-6FD5-486F-B147-9E74E3D8AA18}"/>
    <dgm:cxn modelId="{1D124D68-2189-4539-A715-8E829F5ACF46}" type="presOf" srcId="{01873ECF-B21D-4D3F-98D6-A7447A3855BD}" destId="{D80773B5-A96F-4E1C-ADE2-74EC912FAD22}" srcOrd="0" destOrd="0" presId="urn:microsoft.com/office/officeart/2005/8/layout/cycle6"/>
    <dgm:cxn modelId="{74301B1C-4819-47FE-8C95-46224A6A3110}" type="presOf" srcId="{B02E6940-B0D5-47F6-87DE-469B593190F7}" destId="{6E29D127-B0B1-4475-B765-B4FC134CDD50}" srcOrd="0" destOrd="0" presId="urn:microsoft.com/office/officeart/2005/8/layout/cycle6"/>
    <dgm:cxn modelId="{8BC88C14-A49A-42CF-9A13-974B8AE7F53C}" srcId="{B02E6940-B0D5-47F6-87DE-469B593190F7}" destId="{0FB86925-07C7-4937-BE4C-887D5AE445F9}" srcOrd="2" destOrd="0" parTransId="{C3C4CC60-6420-4A49-9CB3-2168F4AF46BA}" sibTransId="{17207851-0494-4395-A4C7-AFE320260CA3}"/>
    <dgm:cxn modelId="{0485655B-3697-4E61-B905-F42875EE871A}" type="presOf" srcId="{8E5DF026-DA8B-4D93-9D23-1614C38E3720}" destId="{5982D7DE-B9A6-40F3-99D1-EF59370D0E11}" srcOrd="0" destOrd="0" presId="urn:microsoft.com/office/officeart/2005/8/layout/cycle6"/>
    <dgm:cxn modelId="{6815E412-C4FB-45E9-8547-4E133D95D3BE}" type="presOf" srcId="{79FFAC47-6FD5-486F-B147-9E74E3D8AA18}" destId="{983A4901-1A8D-43C1-8824-AD4D6C83389B}" srcOrd="0" destOrd="0" presId="urn:microsoft.com/office/officeart/2005/8/layout/cycle6"/>
    <dgm:cxn modelId="{9E527B32-E119-46ED-B91E-B0AFE0363CBB}" type="presOf" srcId="{08AA7AD5-D3E6-4313-A5D4-FB025ED1E699}" destId="{7C0EB8BF-535D-4761-A3AC-8E87080E6122}" srcOrd="0" destOrd="0" presId="urn:microsoft.com/office/officeart/2005/8/layout/cycle6"/>
    <dgm:cxn modelId="{B6B03C52-6C02-464D-8B9B-356B1CD2DDAD}" type="presOf" srcId="{17207851-0494-4395-A4C7-AFE320260CA3}" destId="{66A2A497-3C14-49EB-AE5B-B4A4445A8C6F}" srcOrd="0" destOrd="0" presId="urn:microsoft.com/office/officeart/2005/8/layout/cycle6"/>
    <dgm:cxn modelId="{C8946FA4-08EB-42A7-A787-304F7A88DBA3}" type="presParOf" srcId="{6E29D127-B0B1-4475-B765-B4FC134CDD50}" destId="{7C0EB8BF-535D-4761-A3AC-8E87080E6122}" srcOrd="0" destOrd="0" presId="urn:microsoft.com/office/officeart/2005/8/layout/cycle6"/>
    <dgm:cxn modelId="{8DE5BA50-0ACF-40EF-B6B0-9C2114627104}" type="presParOf" srcId="{6E29D127-B0B1-4475-B765-B4FC134CDD50}" destId="{F52A0C4F-E9C1-4B87-A0CB-C69A9DB241BE}" srcOrd="1" destOrd="0" presId="urn:microsoft.com/office/officeart/2005/8/layout/cycle6"/>
    <dgm:cxn modelId="{56B61087-4F38-416D-8DD2-767A44AB7BD9}" type="presParOf" srcId="{6E29D127-B0B1-4475-B765-B4FC134CDD50}" destId="{5F0AB459-0356-497F-B4C6-7699AD65F560}" srcOrd="2" destOrd="0" presId="urn:microsoft.com/office/officeart/2005/8/layout/cycle6"/>
    <dgm:cxn modelId="{9B220206-31B5-4405-BC63-785DCE998824}" type="presParOf" srcId="{6E29D127-B0B1-4475-B765-B4FC134CDD50}" destId="{1AEFC054-3FE3-4177-8A47-06EE12DC4F88}" srcOrd="3" destOrd="0" presId="urn:microsoft.com/office/officeart/2005/8/layout/cycle6"/>
    <dgm:cxn modelId="{CDC943AA-49BD-4C06-A388-E4CAD3462F95}" type="presParOf" srcId="{6E29D127-B0B1-4475-B765-B4FC134CDD50}" destId="{7E949059-BDC2-4443-89DF-DEF09682C72A}" srcOrd="4" destOrd="0" presId="urn:microsoft.com/office/officeart/2005/8/layout/cycle6"/>
    <dgm:cxn modelId="{06E19D05-6571-4D8A-BC39-187BB90860E8}" type="presParOf" srcId="{6E29D127-B0B1-4475-B765-B4FC134CDD50}" destId="{8617A724-0C9C-490B-A05C-86119FCF695B}" srcOrd="5" destOrd="0" presId="urn:microsoft.com/office/officeart/2005/8/layout/cycle6"/>
    <dgm:cxn modelId="{010D34A5-2D4B-48E1-84A7-63DF553D5037}" type="presParOf" srcId="{6E29D127-B0B1-4475-B765-B4FC134CDD50}" destId="{7A802F32-5B3D-4103-A9FC-3420F228F0A5}" srcOrd="6" destOrd="0" presId="urn:microsoft.com/office/officeart/2005/8/layout/cycle6"/>
    <dgm:cxn modelId="{3F4CB8A0-A10D-4459-A794-3CFDD817D04D}" type="presParOf" srcId="{6E29D127-B0B1-4475-B765-B4FC134CDD50}" destId="{3BBEB9E1-BF65-4DDB-81B4-99F8728AE23A}" srcOrd="7" destOrd="0" presId="urn:microsoft.com/office/officeart/2005/8/layout/cycle6"/>
    <dgm:cxn modelId="{7E78EFB2-E9D0-44A4-925A-2031D9C0060B}" type="presParOf" srcId="{6E29D127-B0B1-4475-B765-B4FC134CDD50}" destId="{66A2A497-3C14-49EB-AE5B-B4A4445A8C6F}" srcOrd="8" destOrd="0" presId="urn:microsoft.com/office/officeart/2005/8/layout/cycle6"/>
    <dgm:cxn modelId="{F94BA2B7-2A37-4DD8-979A-4E50C729AF43}" type="presParOf" srcId="{6E29D127-B0B1-4475-B765-B4FC134CDD50}" destId="{5982D7DE-B9A6-40F3-99D1-EF59370D0E11}" srcOrd="9" destOrd="0" presId="urn:microsoft.com/office/officeart/2005/8/layout/cycle6"/>
    <dgm:cxn modelId="{687EB4E9-0379-4BFB-A83A-98ADC0C4F626}" type="presParOf" srcId="{6E29D127-B0B1-4475-B765-B4FC134CDD50}" destId="{D9D6DC94-9134-4A82-86E1-F22B83ADA6E0}" srcOrd="10" destOrd="0" presId="urn:microsoft.com/office/officeart/2005/8/layout/cycle6"/>
    <dgm:cxn modelId="{0E4C7933-4F4E-415E-8C3F-A09574BB24F4}" type="presParOf" srcId="{6E29D127-B0B1-4475-B765-B4FC134CDD50}" destId="{983A4901-1A8D-43C1-8824-AD4D6C83389B}" srcOrd="11" destOrd="0" presId="urn:microsoft.com/office/officeart/2005/8/layout/cycle6"/>
    <dgm:cxn modelId="{169EC985-8D5C-4AC2-96A8-3C8FE578F0EB}" type="presParOf" srcId="{6E29D127-B0B1-4475-B765-B4FC134CDD50}" destId="{F2776529-F31A-427C-843B-4F9704B79D26}" srcOrd="12" destOrd="0" presId="urn:microsoft.com/office/officeart/2005/8/layout/cycle6"/>
    <dgm:cxn modelId="{8471DAB2-95EA-4E1E-9CC7-A64EDC3F8499}" type="presParOf" srcId="{6E29D127-B0B1-4475-B765-B4FC134CDD50}" destId="{A9620AD5-7CF7-426E-99D7-FC9EBF2DB2AC}" srcOrd="13" destOrd="0" presId="urn:microsoft.com/office/officeart/2005/8/layout/cycle6"/>
    <dgm:cxn modelId="{9035C00A-E2FC-4F43-8097-470D707A070B}" type="presParOf" srcId="{6E29D127-B0B1-4475-B765-B4FC134CDD50}" destId="{D80773B5-A96F-4E1C-ADE2-74EC912FAD22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CC3DF8-B134-46F2-9BD4-70729CB6B58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s-Latn-BA"/>
        </a:p>
      </dgm:t>
    </dgm:pt>
    <dgm:pt modelId="{4256BCC8-3E4A-4F2B-9129-B82B49229EAB}">
      <dgm:prSet phldrT="[Text]" custT="1"/>
      <dgm:spPr/>
      <dgm:t>
        <a:bodyPr/>
        <a:lstStyle/>
        <a:p>
          <a:r>
            <a:rPr lang="bs-Latn-BA" sz="1600" b="1" dirty="0" smtClean="0">
              <a:solidFill>
                <a:srgbClr val="003399"/>
              </a:solidFill>
            </a:rPr>
            <a:t>Aplikanti imenuju između sebe Funkcionalnog vodećeg partnera </a:t>
          </a:r>
          <a:endParaRPr lang="bs-Latn-BA" sz="1600" b="1" dirty="0">
            <a:solidFill>
              <a:srgbClr val="003399"/>
            </a:solidFill>
          </a:endParaRPr>
        </a:p>
      </dgm:t>
    </dgm:pt>
    <dgm:pt modelId="{03078758-4551-4178-95C5-4AC7279447BB}" type="parTrans" cxnId="{145C9B56-C8E3-4B2B-8C0E-2D6780CEAEFA}">
      <dgm:prSet/>
      <dgm:spPr/>
      <dgm:t>
        <a:bodyPr/>
        <a:lstStyle/>
        <a:p>
          <a:endParaRPr lang="bs-Latn-BA"/>
        </a:p>
      </dgm:t>
    </dgm:pt>
    <dgm:pt modelId="{4FABA799-48F1-47A8-A02A-DFB5779E81ED}" type="sibTrans" cxnId="{145C9B56-C8E3-4B2B-8C0E-2D6780CEAEFA}">
      <dgm:prSet/>
      <dgm:spPr/>
      <dgm:t>
        <a:bodyPr/>
        <a:lstStyle/>
        <a:p>
          <a:endParaRPr lang="bs-Latn-BA"/>
        </a:p>
      </dgm:t>
    </dgm:pt>
    <dgm:pt modelId="{E21883AF-DEC8-41A5-846E-57DCCD44706F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bs-Latn-BA" sz="1600" b="1" dirty="0" smtClean="0">
              <a:solidFill>
                <a:srgbClr val="003399"/>
              </a:solidFill>
            </a:rPr>
            <a:t>Aplikant 1/Vodeći partner </a:t>
          </a:r>
          <a:endParaRPr lang="bs-Latn-BA" sz="1600" b="1" dirty="0">
            <a:solidFill>
              <a:srgbClr val="003399"/>
            </a:solidFill>
          </a:endParaRPr>
        </a:p>
      </dgm:t>
    </dgm:pt>
    <dgm:pt modelId="{64BE5751-04AC-4C7F-B9E9-631FBDE79184}" type="parTrans" cxnId="{4AEA7231-4DA5-46F2-8498-7E1309612974}">
      <dgm:prSet/>
      <dgm:spPr/>
      <dgm:t>
        <a:bodyPr/>
        <a:lstStyle/>
        <a:p>
          <a:endParaRPr lang="bs-Latn-BA"/>
        </a:p>
      </dgm:t>
    </dgm:pt>
    <dgm:pt modelId="{7A2C0F42-F741-423E-A77B-2143140E3886}" type="sibTrans" cxnId="{4AEA7231-4DA5-46F2-8498-7E1309612974}">
      <dgm:prSet/>
      <dgm:spPr/>
      <dgm:t>
        <a:bodyPr/>
        <a:lstStyle/>
        <a:p>
          <a:endParaRPr lang="bs-Latn-BA"/>
        </a:p>
      </dgm:t>
    </dgm:pt>
    <dgm:pt modelId="{7D72D3B7-CAD6-412F-B21F-0A5605B7969F}">
      <dgm:prSet phldrT="[Text]"/>
      <dgm:spPr/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Partner 1</a:t>
          </a:r>
          <a:endParaRPr lang="bs-Latn-BA" dirty="0">
            <a:solidFill>
              <a:srgbClr val="003399"/>
            </a:solidFill>
          </a:endParaRPr>
        </a:p>
      </dgm:t>
    </dgm:pt>
    <dgm:pt modelId="{DF5EF2F0-6EBB-4B50-B240-33C3BD2014D3}" type="parTrans" cxnId="{B83D74DF-67CE-4DAE-8CE2-AADD82AC7D3F}">
      <dgm:prSet/>
      <dgm:spPr/>
      <dgm:t>
        <a:bodyPr/>
        <a:lstStyle/>
        <a:p>
          <a:endParaRPr lang="bs-Latn-BA"/>
        </a:p>
      </dgm:t>
    </dgm:pt>
    <dgm:pt modelId="{7FC0B9A1-A11E-4E89-B485-66DD734058F5}" type="sibTrans" cxnId="{B83D74DF-67CE-4DAE-8CE2-AADD82AC7D3F}">
      <dgm:prSet/>
      <dgm:spPr/>
      <dgm:t>
        <a:bodyPr/>
        <a:lstStyle/>
        <a:p>
          <a:endParaRPr lang="bs-Latn-BA"/>
        </a:p>
      </dgm:t>
    </dgm:pt>
    <dgm:pt modelId="{E43F0AC8-E65C-48EE-B458-1BC403A8E6B6}">
      <dgm:prSet phldrT="[Text]"/>
      <dgm:spPr/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Partner 2</a:t>
          </a:r>
          <a:r>
            <a:rPr lang="bs-Latn-BA" dirty="0" smtClean="0"/>
            <a:t> </a:t>
          </a:r>
          <a:endParaRPr lang="bs-Latn-BA" dirty="0"/>
        </a:p>
      </dgm:t>
    </dgm:pt>
    <dgm:pt modelId="{DE2C8D2F-A1A8-4605-B437-DB3EC2F0D1D9}" type="parTrans" cxnId="{683D9051-60C1-4FEF-9151-04156DF1E086}">
      <dgm:prSet/>
      <dgm:spPr/>
      <dgm:t>
        <a:bodyPr/>
        <a:lstStyle/>
        <a:p>
          <a:endParaRPr lang="bs-Latn-BA"/>
        </a:p>
      </dgm:t>
    </dgm:pt>
    <dgm:pt modelId="{FD243A7E-B7BA-44EF-8F65-E4E096CC3A7A}" type="sibTrans" cxnId="{683D9051-60C1-4FEF-9151-04156DF1E086}">
      <dgm:prSet/>
      <dgm:spPr/>
      <dgm:t>
        <a:bodyPr/>
        <a:lstStyle/>
        <a:p>
          <a:endParaRPr lang="bs-Latn-BA"/>
        </a:p>
      </dgm:t>
    </dgm:pt>
    <dgm:pt modelId="{44BC91CB-7F81-465C-B286-72C7CC3F408F}">
      <dgm:prSet phldrT="[Text]"/>
      <dgm:spPr/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Partner 1</a:t>
          </a:r>
          <a:r>
            <a:rPr lang="bs-Latn-BA" dirty="0" smtClean="0"/>
            <a:t> </a:t>
          </a:r>
          <a:endParaRPr lang="bs-Latn-BA" dirty="0"/>
        </a:p>
      </dgm:t>
    </dgm:pt>
    <dgm:pt modelId="{6FCA3EB8-27BF-478F-888E-EEDFD977C1E5}" type="parTrans" cxnId="{1BCB3506-6486-481C-86DA-701DE3EF869B}">
      <dgm:prSet/>
      <dgm:spPr/>
      <dgm:t>
        <a:bodyPr/>
        <a:lstStyle/>
        <a:p>
          <a:endParaRPr lang="bs-Latn-BA"/>
        </a:p>
      </dgm:t>
    </dgm:pt>
    <dgm:pt modelId="{EC4B0449-386B-43DE-B728-64633D2BE0FD}" type="sibTrans" cxnId="{1BCB3506-6486-481C-86DA-701DE3EF869B}">
      <dgm:prSet/>
      <dgm:spPr/>
      <dgm:t>
        <a:bodyPr/>
        <a:lstStyle/>
        <a:p>
          <a:endParaRPr lang="bs-Latn-BA"/>
        </a:p>
      </dgm:t>
    </dgm:pt>
    <dgm:pt modelId="{1A3B837E-9EC6-4B1E-8573-DCE877BCE663}">
      <dgm:prSet phldrT="[Text]"/>
      <dgm:spPr/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Partner 3</a:t>
          </a:r>
          <a:endParaRPr lang="bs-Latn-BA" dirty="0">
            <a:solidFill>
              <a:srgbClr val="003399"/>
            </a:solidFill>
          </a:endParaRPr>
        </a:p>
      </dgm:t>
    </dgm:pt>
    <dgm:pt modelId="{A120BBC7-2023-493B-9FFD-FAC315B6A8C2}" type="parTrans" cxnId="{A1080965-8858-413F-9E04-EC117E29C1B6}">
      <dgm:prSet/>
      <dgm:spPr/>
      <dgm:t>
        <a:bodyPr/>
        <a:lstStyle/>
        <a:p>
          <a:endParaRPr lang="bs-Latn-BA"/>
        </a:p>
      </dgm:t>
    </dgm:pt>
    <dgm:pt modelId="{9E7406B3-7E8D-46D6-B574-28E08E4381F4}" type="sibTrans" cxnId="{A1080965-8858-413F-9E04-EC117E29C1B6}">
      <dgm:prSet/>
      <dgm:spPr/>
      <dgm:t>
        <a:bodyPr/>
        <a:lstStyle/>
        <a:p>
          <a:endParaRPr lang="bs-Latn-BA"/>
        </a:p>
      </dgm:t>
    </dgm:pt>
    <dgm:pt modelId="{5BE8556E-42D5-4D37-99F9-560B5A7AF0B6}">
      <dgm:prSet phldrT="[Text]" custT="1"/>
      <dgm:spPr/>
      <dgm:t>
        <a:bodyPr/>
        <a:lstStyle/>
        <a:p>
          <a:r>
            <a:rPr lang="bs-Latn-BA" sz="1600" b="1" dirty="0" smtClean="0">
              <a:solidFill>
                <a:srgbClr val="003399"/>
              </a:solidFill>
            </a:rPr>
            <a:t>Aplikant 2/Vodeći partner</a:t>
          </a:r>
          <a:endParaRPr lang="bs-Latn-BA" sz="1600" b="1" dirty="0">
            <a:solidFill>
              <a:srgbClr val="003399"/>
            </a:solidFill>
          </a:endParaRPr>
        </a:p>
      </dgm:t>
    </dgm:pt>
    <dgm:pt modelId="{EB465F65-3843-4D9C-991F-F3F89E773B12}" type="sibTrans" cxnId="{D4EB2F85-F5C4-4D3B-8539-753BB4AA05EC}">
      <dgm:prSet/>
      <dgm:spPr/>
      <dgm:t>
        <a:bodyPr/>
        <a:lstStyle/>
        <a:p>
          <a:endParaRPr lang="bs-Latn-BA"/>
        </a:p>
      </dgm:t>
    </dgm:pt>
    <dgm:pt modelId="{CE6B9277-5071-4806-A58E-DE1FDDB96EF8}" type="parTrans" cxnId="{D4EB2F85-F5C4-4D3B-8539-753BB4AA05EC}">
      <dgm:prSet/>
      <dgm:spPr/>
      <dgm:t>
        <a:bodyPr/>
        <a:lstStyle/>
        <a:p>
          <a:endParaRPr lang="bs-Latn-BA"/>
        </a:p>
      </dgm:t>
    </dgm:pt>
    <dgm:pt modelId="{80B50BF3-554B-4A9F-8A09-F52EABB8F2B1}">
      <dgm:prSet phldrT="[Text]"/>
      <dgm:spPr/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Partner 2</a:t>
          </a:r>
          <a:endParaRPr lang="bs-Latn-BA" dirty="0">
            <a:solidFill>
              <a:srgbClr val="003399"/>
            </a:solidFill>
          </a:endParaRPr>
        </a:p>
      </dgm:t>
    </dgm:pt>
    <dgm:pt modelId="{558AC439-B783-4FCF-8F27-CDCDCB555397}" type="parTrans" cxnId="{30EB2BC0-B818-45FC-AFBE-ACD7BA2AA31A}">
      <dgm:prSet/>
      <dgm:spPr/>
      <dgm:t>
        <a:bodyPr/>
        <a:lstStyle/>
        <a:p>
          <a:endParaRPr lang="bs-Latn-BA"/>
        </a:p>
      </dgm:t>
    </dgm:pt>
    <dgm:pt modelId="{EC3FC1BE-D54B-4A31-AF51-EE5DAB8A149F}" type="sibTrans" cxnId="{30EB2BC0-B818-45FC-AFBE-ACD7BA2AA31A}">
      <dgm:prSet/>
      <dgm:spPr/>
      <dgm:t>
        <a:bodyPr/>
        <a:lstStyle/>
        <a:p>
          <a:endParaRPr lang="bs-Latn-BA"/>
        </a:p>
      </dgm:t>
    </dgm:pt>
    <dgm:pt modelId="{8B7C6066-6551-4058-B512-785F4F523497}">
      <dgm:prSet phldrT="[Text]"/>
      <dgm:spPr/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Partner 3</a:t>
          </a:r>
          <a:endParaRPr lang="bs-Latn-BA" dirty="0">
            <a:solidFill>
              <a:srgbClr val="003399"/>
            </a:solidFill>
          </a:endParaRPr>
        </a:p>
      </dgm:t>
    </dgm:pt>
    <dgm:pt modelId="{1006CC50-0C02-46E7-AEDD-EE87E6593DA0}" type="parTrans" cxnId="{B925B6FF-86C9-497A-8C4C-36CE1EA00688}">
      <dgm:prSet/>
      <dgm:spPr/>
      <dgm:t>
        <a:bodyPr/>
        <a:lstStyle/>
        <a:p>
          <a:endParaRPr lang="bs-Latn-BA"/>
        </a:p>
      </dgm:t>
    </dgm:pt>
    <dgm:pt modelId="{14AF98C3-F1B6-4C27-8F53-C7FF8C142AD6}" type="sibTrans" cxnId="{B925B6FF-86C9-497A-8C4C-36CE1EA00688}">
      <dgm:prSet/>
      <dgm:spPr/>
      <dgm:t>
        <a:bodyPr/>
        <a:lstStyle/>
        <a:p>
          <a:endParaRPr lang="bs-Latn-BA"/>
        </a:p>
      </dgm:t>
    </dgm:pt>
    <dgm:pt modelId="{48C808B8-ACDC-491A-982A-1B530751D4C7}" type="pres">
      <dgm:prSet presAssocID="{FCCC3DF8-B134-46F2-9BD4-70729CB6B58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s-Latn-BA"/>
        </a:p>
      </dgm:t>
    </dgm:pt>
    <dgm:pt modelId="{AD277431-A953-4145-8B93-5093D69FFEF4}" type="pres">
      <dgm:prSet presAssocID="{4256BCC8-3E4A-4F2B-9129-B82B49229EAB}" presName="hierRoot1" presStyleCnt="0"/>
      <dgm:spPr/>
    </dgm:pt>
    <dgm:pt modelId="{E090A783-296D-49C3-A04B-66882E38FAB4}" type="pres">
      <dgm:prSet presAssocID="{4256BCC8-3E4A-4F2B-9129-B82B49229EAB}" presName="composite" presStyleCnt="0"/>
      <dgm:spPr/>
    </dgm:pt>
    <dgm:pt modelId="{5EBB8697-8F14-45B2-A9EA-5187F689D34F}" type="pres">
      <dgm:prSet presAssocID="{4256BCC8-3E4A-4F2B-9129-B82B49229EAB}" presName="background" presStyleLbl="node0" presStyleIdx="0" presStyleCnt="1"/>
      <dgm:spPr>
        <a:solidFill>
          <a:schemeClr val="bg1">
            <a:lumMod val="65000"/>
          </a:schemeClr>
        </a:solidFill>
      </dgm:spPr>
      <dgm:t>
        <a:bodyPr/>
        <a:lstStyle/>
        <a:p>
          <a:endParaRPr lang="bs-Latn-BA"/>
        </a:p>
      </dgm:t>
    </dgm:pt>
    <dgm:pt modelId="{C11ABE49-76C1-451B-9C55-2B66001B02F4}" type="pres">
      <dgm:prSet presAssocID="{4256BCC8-3E4A-4F2B-9129-B82B49229EAB}" presName="text" presStyleLbl="fgAcc0" presStyleIdx="0" presStyleCnt="1" custScaleX="169339" custScaleY="155052" custLinFactNeighborX="-2548" custLinFactNeighborY="-54173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599830F7-F371-4E11-A312-D56E0B09BA06}" type="pres">
      <dgm:prSet presAssocID="{4256BCC8-3E4A-4F2B-9129-B82B49229EAB}" presName="hierChild2" presStyleCnt="0"/>
      <dgm:spPr/>
    </dgm:pt>
    <dgm:pt modelId="{724B6E78-D4C8-456F-99DB-DCBCD953BA64}" type="pres">
      <dgm:prSet presAssocID="{64BE5751-04AC-4C7F-B9E9-631FBDE79184}" presName="Name10" presStyleLbl="parChTrans1D2" presStyleIdx="0" presStyleCnt="2"/>
      <dgm:spPr/>
      <dgm:t>
        <a:bodyPr/>
        <a:lstStyle/>
        <a:p>
          <a:endParaRPr lang="bs-Latn-BA"/>
        </a:p>
      </dgm:t>
    </dgm:pt>
    <dgm:pt modelId="{F4C3727B-70F9-4541-9863-82D3DEB438AF}" type="pres">
      <dgm:prSet presAssocID="{E21883AF-DEC8-41A5-846E-57DCCD44706F}" presName="hierRoot2" presStyleCnt="0"/>
      <dgm:spPr/>
    </dgm:pt>
    <dgm:pt modelId="{D3C8800C-B45F-4ECE-B94E-D4A59B75856B}" type="pres">
      <dgm:prSet presAssocID="{E21883AF-DEC8-41A5-846E-57DCCD44706F}" presName="composite2" presStyleCnt="0"/>
      <dgm:spPr/>
    </dgm:pt>
    <dgm:pt modelId="{1A437920-D580-4462-BD38-64973B0B3058}" type="pres">
      <dgm:prSet presAssocID="{E21883AF-DEC8-41A5-846E-57DCCD44706F}" presName="background2" presStyleLbl="node2" presStyleIdx="0" presStyleCnt="2"/>
      <dgm:spPr>
        <a:solidFill>
          <a:schemeClr val="bg1">
            <a:lumMod val="65000"/>
          </a:schemeClr>
        </a:solidFill>
      </dgm:spPr>
      <dgm:t>
        <a:bodyPr/>
        <a:lstStyle/>
        <a:p>
          <a:endParaRPr lang="bs-Latn-BA"/>
        </a:p>
      </dgm:t>
    </dgm:pt>
    <dgm:pt modelId="{2D394119-D737-4DC1-9491-7D40391EE764}" type="pres">
      <dgm:prSet presAssocID="{E21883AF-DEC8-41A5-846E-57DCCD44706F}" presName="text2" presStyleLbl="fgAcc2" presStyleIdx="0" presStyleCnt="2" custScaleX="161897" custLinFactNeighborX="3822" custLinFactNeighborY="-6019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0ECC2E8B-2C76-408C-AC33-5C7954BDB670}" type="pres">
      <dgm:prSet presAssocID="{E21883AF-DEC8-41A5-846E-57DCCD44706F}" presName="hierChild3" presStyleCnt="0"/>
      <dgm:spPr/>
    </dgm:pt>
    <dgm:pt modelId="{8DD71CE4-1D57-4CF2-8747-AB3F9C81F2B9}" type="pres">
      <dgm:prSet presAssocID="{DF5EF2F0-6EBB-4B50-B240-33C3BD2014D3}" presName="Name17" presStyleLbl="parChTrans1D3" presStyleIdx="0" presStyleCnt="6"/>
      <dgm:spPr/>
      <dgm:t>
        <a:bodyPr/>
        <a:lstStyle/>
        <a:p>
          <a:endParaRPr lang="bs-Latn-BA"/>
        </a:p>
      </dgm:t>
    </dgm:pt>
    <dgm:pt modelId="{61374A7A-A125-4343-B6A7-5A81654B29AA}" type="pres">
      <dgm:prSet presAssocID="{7D72D3B7-CAD6-412F-B21F-0A5605B7969F}" presName="hierRoot3" presStyleCnt="0"/>
      <dgm:spPr/>
    </dgm:pt>
    <dgm:pt modelId="{F4F63397-DC44-4970-BE2C-6D3AF8A919C0}" type="pres">
      <dgm:prSet presAssocID="{7D72D3B7-CAD6-412F-B21F-0A5605B7969F}" presName="composite3" presStyleCnt="0"/>
      <dgm:spPr/>
    </dgm:pt>
    <dgm:pt modelId="{389DCF75-5B91-416E-8F0D-EB7BE3DB9093}" type="pres">
      <dgm:prSet presAssocID="{7D72D3B7-CAD6-412F-B21F-0A5605B7969F}" presName="background3" presStyleLbl="node3" presStyleIdx="0" presStyleCnt="6"/>
      <dgm:spPr>
        <a:solidFill>
          <a:schemeClr val="bg1">
            <a:lumMod val="75000"/>
          </a:schemeClr>
        </a:solidFill>
      </dgm:spPr>
      <dgm:t>
        <a:bodyPr/>
        <a:lstStyle/>
        <a:p>
          <a:endParaRPr lang="bs-Latn-BA"/>
        </a:p>
      </dgm:t>
    </dgm:pt>
    <dgm:pt modelId="{2328E1AF-B213-4EED-B2BF-7250A4E52659}" type="pres">
      <dgm:prSet presAssocID="{7D72D3B7-CAD6-412F-B21F-0A5605B7969F}" presName="text3" presStyleLbl="fgAcc3" presStyleIdx="0" presStyleCnt="6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2A4965F4-701C-4F46-AB12-4A8A1F46828F}" type="pres">
      <dgm:prSet presAssocID="{7D72D3B7-CAD6-412F-B21F-0A5605B7969F}" presName="hierChild4" presStyleCnt="0"/>
      <dgm:spPr/>
    </dgm:pt>
    <dgm:pt modelId="{49F22E98-FAEE-43B6-BA09-C0D2FADB9D75}" type="pres">
      <dgm:prSet presAssocID="{DE2C8D2F-A1A8-4605-B437-DB3EC2F0D1D9}" presName="Name17" presStyleLbl="parChTrans1D3" presStyleIdx="1" presStyleCnt="6"/>
      <dgm:spPr/>
      <dgm:t>
        <a:bodyPr/>
        <a:lstStyle/>
        <a:p>
          <a:endParaRPr lang="bs-Latn-BA"/>
        </a:p>
      </dgm:t>
    </dgm:pt>
    <dgm:pt modelId="{94C60D20-200F-4B16-B433-9D0B876A55DF}" type="pres">
      <dgm:prSet presAssocID="{E43F0AC8-E65C-48EE-B458-1BC403A8E6B6}" presName="hierRoot3" presStyleCnt="0"/>
      <dgm:spPr/>
    </dgm:pt>
    <dgm:pt modelId="{E8C2DDB6-BC9F-4051-B6C7-F01D96EB4C3E}" type="pres">
      <dgm:prSet presAssocID="{E43F0AC8-E65C-48EE-B458-1BC403A8E6B6}" presName="composite3" presStyleCnt="0"/>
      <dgm:spPr/>
    </dgm:pt>
    <dgm:pt modelId="{A06626C9-FEAA-4A06-AF97-A7FA756C9E88}" type="pres">
      <dgm:prSet presAssocID="{E43F0AC8-E65C-48EE-B458-1BC403A8E6B6}" presName="background3" presStyleLbl="node3" presStyleIdx="1" presStyleCnt="6"/>
      <dgm:spPr>
        <a:solidFill>
          <a:schemeClr val="bg1">
            <a:lumMod val="75000"/>
          </a:schemeClr>
        </a:solidFill>
      </dgm:spPr>
      <dgm:t>
        <a:bodyPr/>
        <a:lstStyle/>
        <a:p>
          <a:endParaRPr lang="bs-Latn-BA"/>
        </a:p>
      </dgm:t>
    </dgm:pt>
    <dgm:pt modelId="{500D881C-A1DA-4D7C-94C6-4BC3B0AF61DB}" type="pres">
      <dgm:prSet presAssocID="{E43F0AC8-E65C-48EE-B458-1BC403A8E6B6}" presName="text3" presStyleLbl="fgAcc3" presStyleIdx="1" presStyleCnt="6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94A8CDF2-125D-4CC2-A441-23C6440F83A6}" type="pres">
      <dgm:prSet presAssocID="{E43F0AC8-E65C-48EE-B458-1BC403A8E6B6}" presName="hierChild4" presStyleCnt="0"/>
      <dgm:spPr/>
    </dgm:pt>
    <dgm:pt modelId="{A815B6FD-7F54-4AA2-94D8-64D356208AD0}" type="pres">
      <dgm:prSet presAssocID="{A120BBC7-2023-493B-9FFD-FAC315B6A8C2}" presName="Name17" presStyleLbl="parChTrans1D3" presStyleIdx="2" presStyleCnt="6"/>
      <dgm:spPr/>
      <dgm:t>
        <a:bodyPr/>
        <a:lstStyle/>
        <a:p>
          <a:endParaRPr lang="bs-Latn-BA"/>
        </a:p>
      </dgm:t>
    </dgm:pt>
    <dgm:pt modelId="{70CF981F-C2CD-4943-AA48-3EC9D598B720}" type="pres">
      <dgm:prSet presAssocID="{1A3B837E-9EC6-4B1E-8573-DCE877BCE663}" presName="hierRoot3" presStyleCnt="0"/>
      <dgm:spPr/>
    </dgm:pt>
    <dgm:pt modelId="{17F2F197-5106-49F4-88B3-1ACA6952ED92}" type="pres">
      <dgm:prSet presAssocID="{1A3B837E-9EC6-4B1E-8573-DCE877BCE663}" presName="composite3" presStyleCnt="0"/>
      <dgm:spPr/>
    </dgm:pt>
    <dgm:pt modelId="{67CB5CE7-0AFA-4157-BE5F-72BEE0014BD3}" type="pres">
      <dgm:prSet presAssocID="{1A3B837E-9EC6-4B1E-8573-DCE877BCE663}" presName="background3" presStyleLbl="node3" presStyleIdx="2" presStyleCnt="6"/>
      <dgm:spPr>
        <a:solidFill>
          <a:schemeClr val="bg1">
            <a:lumMod val="75000"/>
          </a:schemeClr>
        </a:solidFill>
      </dgm:spPr>
      <dgm:t>
        <a:bodyPr/>
        <a:lstStyle/>
        <a:p>
          <a:endParaRPr lang="bs-Latn-BA"/>
        </a:p>
      </dgm:t>
    </dgm:pt>
    <dgm:pt modelId="{D3021261-67BF-407A-811C-C38AD55D7249}" type="pres">
      <dgm:prSet presAssocID="{1A3B837E-9EC6-4B1E-8573-DCE877BCE663}" presName="text3" presStyleLbl="fgAcc3" presStyleIdx="2" presStyleCnt="6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2166330A-8C24-46DE-BC37-42E46A6BB9C5}" type="pres">
      <dgm:prSet presAssocID="{1A3B837E-9EC6-4B1E-8573-DCE877BCE663}" presName="hierChild4" presStyleCnt="0"/>
      <dgm:spPr/>
    </dgm:pt>
    <dgm:pt modelId="{0BD51185-C943-42B4-8335-A1EE6DD45668}" type="pres">
      <dgm:prSet presAssocID="{CE6B9277-5071-4806-A58E-DE1FDDB96EF8}" presName="Name10" presStyleLbl="parChTrans1D2" presStyleIdx="1" presStyleCnt="2"/>
      <dgm:spPr/>
      <dgm:t>
        <a:bodyPr/>
        <a:lstStyle/>
        <a:p>
          <a:endParaRPr lang="bs-Latn-BA"/>
        </a:p>
      </dgm:t>
    </dgm:pt>
    <dgm:pt modelId="{9B971FCB-87FA-4189-AFFC-39C82E759194}" type="pres">
      <dgm:prSet presAssocID="{5BE8556E-42D5-4D37-99F9-560B5A7AF0B6}" presName="hierRoot2" presStyleCnt="0"/>
      <dgm:spPr/>
    </dgm:pt>
    <dgm:pt modelId="{03441B59-91D7-4F0E-B6AE-CDB82F2C0A09}" type="pres">
      <dgm:prSet presAssocID="{5BE8556E-42D5-4D37-99F9-560B5A7AF0B6}" presName="composite2" presStyleCnt="0"/>
      <dgm:spPr/>
    </dgm:pt>
    <dgm:pt modelId="{40D63892-8D19-43E0-A0E7-E7F54DB6D774}" type="pres">
      <dgm:prSet presAssocID="{5BE8556E-42D5-4D37-99F9-560B5A7AF0B6}" presName="background2" presStyleLbl="node2" presStyleIdx="1" presStyleCnt="2"/>
      <dgm:spPr>
        <a:solidFill>
          <a:schemeClr val="bg1">
            <a:lumMod val="75000"/>
          </a:schemeClr>
        </a:solidFill>
      </dgm:spPr>
      <dgm:t>
        <a:bodyPr/>
        <a:lstStyle/>
        <a:p>
          <a:endParaRPr lang="bs-Latn-BA"/>
        </a:p>
      </dgm:t>
    </dgm:pt>
    <dgm:pt modelId="{916CBB55-20E8-4281-AD80-579C637A971C}" type="pres">
      <dgm:prSet presAssocID="{5BE8556E-42D5-4D37-99F9-560B5A7AF0B6}" presName="text2" presStyleLbl="fgAcc2" presStyleIdx="1" presStyleCnt="2" custScaleX="147094" custLinFactNeighborX="-6370" custLinFactNeighborY="-8026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3025F5CF-0B8A-4C1D-A138-13B8ACF87B47}" type="pres">
      <dgm:prSet presAssocID="{5BE8556E-42D5-4D37-99F9-560B5A7AF0B6}" presName="hierChild3" presStyleCnt="0"/>
      <dgm:spPr/>
    </dgm:pt>
    <dgm:pt modelId="{078C9142-6538-46B5-BED9-29DAB4D1B679}" type="pres">
      <dgm:prSet presAssocID="{6FCA3EB8-27BF-478F-888E-EEDFD977C1E5}" presName="Name17" presStyleLbl="parChTrans1D3" presStyleIdx="3" presStyleCnt="6"/>
      <dgm:spPr/>
      <dgm:t>
        <a:bodyPr/>
        <a:lstStyle/>
        <a:p>
          <a:endParaRPr lang="bs-Latn-BA"/>
        </a:p>
      </dgm:t>
    </dgm:pt>
    <dgm:pt modelId="{9C25D7CD-1EEB-4F0E-868F-CDF9134CCB91}" type="pres">
      <dgm:prSet presAssocID="{44BC91CB-7F81-465C-B286-72C7CC3F408F}" presName="hierRoot3" presStyleCnt="0"/>
      <dgm:spPr/>
    </dgm:pt>
    <dgm:pt modelId="{C9C60747-2511-44FF-B9B2-66BD57F2B30C}" type="pres">
      <dgm:prSet presAssocID="{44BC91CB-7F81-465C-B286-72C7CC3F408F}" presName="composite3" presStyleCnt="0"/>
      <dgm:spPr/>
    </dgm:pt>
    <dgm:pt modelId="{E05D49BD-9E34-4E9A-8F75-1C8C9E9416E1}" type="pres">
      <dgm:prSet presAssocID="{44BC91CB-7F81-465C-B286-72C7CC3F408F}" presName="background3" presStyleLbl="node3" presStyleIdx="3" presStyleCnt="6"/>
      <dgm:spPr>
        <a:solidFill>
          <a:schemeClr val="bg1">
            <a:lumMod val="75000"/>
          </a:schemeClr>
        </a:solidFill>
      </dgm:spPr>
      <dgm:t>
        <a:bodyPr/>
        <a:lstStyle/>
        <a:p>
          <a:endParaRPr lang="bs-Latn-BA"/>
        </a:p>
      </dgm:t>
    </dgm:pt>
    <dgm:pt modelId="{8E6A0F36-EC2D-45D9-8158-783EE1AF5D49}" type="pres">
      <dgm:prSet presAssocID="{44BC91CB-7F81-465C-B286-72C7CC3F408F}" presName="text3" presStyleLbl="fgAcc3" presStyleIdx="3" presStyleCnt="6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5C883B99-3438-436D-89D5-D1BBE3F05FA7}" type="pres">
      <dgm:prSet presAssocID="{44BC91CB-7F81-465C-B286-72C7CC3F408F}" presName="hierChild4" presStyleCnt="0"/>
      <dgm:spPr/>
    </dgm:pt>
    <dgm:pt modelId="{B4AB19C5-CCA8-48BD-A726-390D0DD5A701}" type="pres">
      <dgm:prSet presAssocID="{558AC439-B783-4FCF-8F27-CDCDCB555397}" presName="Name17" presStyleLbl="parChTrans1D3" presStyleIdx="4" presStyleCnt="6"/>
      <dgm:spPr/>
      <dgm:t>
        <a:bodyPr/>
        <a:lstStyle/>
        <a:p>
          <a:endParaRPr lang="bs-Latn-BA"/>
        </a:p>
      </dgm:t>
    </dgm:pt>
    <dgm:pt modelId="{90E12A86-3F2A-42A9-B217-DC13C4A51EE4}" type="pres">
      <dgm:prSet presAssocID="{80B50BF3-554B-4A9F-8A09-F52EABB8F2B1}" presName="hierRoot3" presStyleCnt="0"/>
      <dgm:spPr/>
    </dgm:pt>
    <dgm:pt modelId="{3B6662C7-604E-4463-BBCA-8FDDB067FCE6}" type="pres">
      <dgm:prSet presAssocID="{80B50BF3-554B-4A9F-8A09-F52EABB8F2B1}" presName="composite3" presStyleCnt="0"/>
      <dgm:spPr/>
    </dgm:pt>
    <dgm:pt modelId="{B4C18AFC-CC3A-459F-A94E-A8D805FC1B59}" type="pres">
      <dgm:prSet presAssocID="{80B50BF3-554B-4A9F-8A09-F52EABB8F2B1}" presName="background3" presStyleLbl="node3" presStyleIdx="4" presStyleCnt="6"/>
      <dgm:spPr>
        <a:solidFill>
          <a:schemeClr val="bg1">
            <a:lumMod val="75000"/>
          </a:schemeClr>
        </a:solidFill>
      </dgm:spPr>
      <dgm:t>
        <a:bodyPr/>
        <a:lstStyle/>
        <a:p>
          <a:endParaRPr lang="bs-Latn-BA"/>
        </a:p>
      </dgm:t>
    </dgm:pt>
    <dgm:pt modelId="{0F53B575-C168-4B18-95E6-AD1907CC2E8A}" type="pres">
      <dgm:prSet presAssocID="{80B50BF3-554B-4A9F-8A09-F52EABB8F2B1}" presName="text3" presStyleLbl="fgAcc3" presStyleIdx="4" presStyleCnt="6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468D4712-47EE-4900-AE41-5581DEEEFFA7}" type="pres">
      <dgm:prSet presAssocID="{80B50BF3-554B-4A9F-8A09-F52EABB8F2B1}" presName="hierChild4" presStyleCnt="0"/>
      <dgm:spPr/>
    </dgm:pt>
    <dgm:pt modelId="{C6575C75-23A9-4990-9CD9-A1DCB0887791}" type="pres">
      <dgm:prSet presAssocID="{1006CC50-0C02-46E7-AEDD-EE87E6593DA0}" presName="Name17" presStyleLbl="parChTrans1D3" presStyleIdx="5" presStyleCnt="6"/>
      <dgm:spPr/>
      <dgm:t>
        <a:bodyPr/>
        <a:lstStyle/>
        <a:p>
          <a:endParaRPr lang="bs-Latn-BA"/>
        </a:p>
      </dgm:t>
    </dgm:pt>
    <dgm:pt modelId="{167AB026-A576-49B7-89D1-32E9362E00D9}" type="pres">
      <dgm:prSet presAssocID="{8B7C6066-6551-4058-B512-785F4F523497}" presName="hierRoot3" presStyleCnt="0"/>
      <dgm:spPr/>
    </dgm:pt>
    <dgm:pt modelId="{53F49244-746B-4C65-BB60-A1839C5AE604}" type="pres">
      <dgm:prSet presAssocID="{8B7C6066-6551-4058-B512-785F4F523497}" presName="composite3" presStyleCnt="0"/>
      <dgm:spPr/>
    </dgm:pt>
    <dgm:pt modelId="{46C95F33-100B-4C9E-B01D-F485FDF04FBA}" type="pres">
      <dgm:prSet presAssocID="{8B7C6066-6551-4058-B512-785F4F523497}" presName="background3" presStyleLbl="node3" presStyleIdx="5" presStyleCnt="6"/>
      <dgm:spPr>
        <a:solidFill>
          <a:schemeClr val="bg1">
            <a:lumMod val="75000"/>
          </a:schemeClr>
        </a:solidFill>
      </dgm:spPr>
      <dgm:t>
        <a:bodyPr/>
        <a:lstStyle/>
        <a:p>
          <a:endParaRPr lang="bs-Latn-BA"/>
        </a:p>
      </dgm:t>
    </dgm:pt>
    <dgm:pt modelId="{935C7C91-C710-4DD5-94C5-FE4B708C1588}" type="pres">
      <dgm:prSet presAssocID="{8B7C6066-6551-4058-B512-785F4F523497}" presName="text3" presStyleLbl="fgAcc3" presStyleIdx="5" presStyleCnt="6">
        <dgm:presLayoutVars>
          <dgm:chPref val="3"/>
        </dgm:presLayoutVars>
      </dgm:prSet>
      <dgm:spPr/>
      <dgm:t>
        <a:bodyPr/>
        <a:lstStyle/>
        <a:p>
          <a:endParaRPr lang="bs-Latn-BA"/>
        </a:p>
      </dgm:t>
    </dgm:pt>
    <dgm:pt modelId="{85537974-0C4A-4E5C-917C-4E5D9826FA81}" type="pres">
      <dgm:prSet presAssocID="{8B7C6066-6551-4058-B512-785F4F523497}" presName="hierChild4" presStyleCnt="0"/>
      <dgm:spPr/>
    </dgm:pt>
  </dgm:ptLst>
  <dgm:cxnLst>
    <dgm:cxn modelId="{B2A65D84-9D3C-4000-AC51-F36434F02260}" type="presOf" srcId="{FCCC3DF8-B134-46F2-9BD4-70729CB6B586}" destId="{48C808B8-ACDC-491A-982A-1B530751D4C7}" srcOrd="0" destOrd="0" presId="urn:microsoft.com/office/officeart/2005/8/layout/hierarchy1"/>
    <dgm:cxn modelId="{48990977-76A7-4C82-A40E-DE3DBD112786}" type="presOf" srcId="{558AC439-B783-4FCF-8F27-CDCDCB555397}" destId="{B4AB19C5-CCA8-48BD-A726-390D0DD5A701}" srcOrd="0" destOrd="0" presId="urn:microsoft.com/office/officeart/2005/8/layout/hierarchy1"/>
    <dgm:cxn modelId="{FEE2D9AD-64C7-40C8-B611-5FB8DCBA732B}" type="presOf" srcId="{E43F0AC8-E65C-48EE-B458-1BC403A8E6B6}" destId="{500D881C-A1DA-4D7C-94C6-4BC3B0AF61DB}" srcOrd="0" destOrd="0" presId="urn:microsoft.com/office/officeart/2005/8/layout/hierarchy1"/>
    <dgm:cxn modelId="{30EB2BC0-B818-45FC-AFBE-ACD7BA2AA31A}" srcId="{5BE8556E-42D5-4D37-99F9-560B5A7AF0B6}" destId="{80B50BF3-554B-4A9F-8A09-F52EABB8F2B1}" srcOrd="1" destOrd="0" parTransId="{558AC439-B783-4FCF-8F27-CDCDCB555397}" sibTransId="{EC3FC1BE-D54B-4A31-AF51-EE5DAB8A149F}"/>
    <dgm:cxn modelId="{3964037F-452A-48A3-BD0D-B200960D1600}" type="presOf" srcId="{DF5EF2F0-6EBB-4B50-B240-33C3BD2014D3}" destId="{8DD71CE4-1D57-4CF2-8747-AB3F9C81F2B9}" srcOrd="0" destOrd="0" presId="urn:microsoft.com/office/officeart/2005/8/layout/hierarchy1"/>
    <dgm:cxn modelId="{4AEA7231-4DA5-46F2-8498-7E1309612974}" srcId="{4256BCC8-3E4A-4F2B-9129-B82B49229EAB}" destId="{E21883AF-DEC8-41A5-846E-57DCCD44706F}" srcOrd="0" destOrd="0" parTransId="{64BE5751-04AC-4C7F-B9E9-631FBDE79184}" sibTransId="{7A2C0F42-F741-423E-A77B-2143140E3886}"/>
    <dgm:cxn modelId="{145C9B56-C8E3-4B2B-8C0E-2D6780CEAEFA}" srcId="{FCCC3DF8-B134-46F2-9BD4-70729CB6B586}" destId="{4256BCC8-3E4A-4F2B-9129-B82B49229EAB}" srcOrd="0" destOrd="0" parTransId="{03078758-4551-4178-95C5-4AC7279447BB}" sibTransId="{4FABA799-48F1-47A8-A02A-DFB5779E81ED}"/>
    <dgm:cxn modelId="{D4EB2F85-F5C4-4D3B-8539-753BB4AA05EC}" srcId="{4256BCC8-3E4A-4F2B-9129-B82B49229EAB}" destId="{5BE8556E-42D5-4D37-99F9-560B5A7AF0B6}" srcOrd="1" destOrd="0" parTransId="{CE6B9277-5071-4806-A58E-DE1FDDB96EF8}" sibTransId="{EB465F65-3843-4D9C-991F-F3F89E773B12}"/>
    <dgm:cxn modelId="{B925B6FF-86C9-497A-8C4C-36CE1EA00688}" srcId="{5BE8556E-42D5-4D37-99F9-560B5A7AF0B6}" destId="{8B7C6066-6551-4058-B512-785F4F523497}" srcOrd="2" destOrd="0" parTransId="{1006CC50-0C02-46E7-AEDD-EE87E6593DA0}" sibTransId="{14AF98C3-F1B6-4C27-8F53-C7FF8C142AD6}"/>
    <dgm:cxn modelId="{85585252-6143-48A4-AA00-0958FB20AE3F}" type="presOf" srcId="{DE2C8D2F-A1A8-4605-B437-DB3EC2F0D1D9}" destId="{49F22E98-FAEE-43B6-BA09-C0D2FADB9D75}" srcOrd="0" destOrd="0" presId="urn:microsoft.com/office/officeart/2005/8/layout/hierarchy1"/>
    <dgm:cxn modelId="{97DA0C02-083D-4071-84C2-774E3C0DB301}" type="presOf" srcId="{6FCA3EB8-27BF-478F-888E-EEDFD977C1E5}" destId="{078C9142-6538-46B5-BED9-29DAB4D1B679}" srcOrd="0" destOrd="0" presId="urn:microsoft.com/office/officeart/2005/8/layout/hierarchy1"/>
    <dgm:cxn modelId="{25967835-C759-4DA9-90A9-8144E4496E4E}" type="presOf" srcId="{E21883AF-DEC8-41A5-846E-57DCCD44706F}" destId="{2D394119-D737-4DC1-9491-7D40391EE764}" srcOrd="0" destOrd="0" presId="urn:microsoft.com/office/officeart/2005/8/layout/hierarchy1"/>
    <dgm:cxn modelId="{AB22D50B-627C-4EA7-A197-E940045ADC41}" type="presOf" srcId="{80B50BF3-554B-4A9F-8A09-F52EABB8F2B1}" destId="{0F53B575-C168-4B18-95E6-AD1907CC2E8A}" srcOrd="0" destOrd="0" presId="urn:microsoft.com/office/officeart/2005/8/layout/hierarchy1"/>
    <dgm:cxn modelId="{A1080965-8858-413F-9E04-EC117E29C1B6}" srcId="{E21883AF-DEC8-41A5-846E-57DCCD44706F}" destId="{1A3B837E-9EC6-4B1E-8573-DCE877BCE663}" srcOrd="2" destOrd="0" parTransId="{A120BBC7-2023-493B-9FFD-FAC315B6A8C2}" sibTransId="{9E7406B3-7E8D-46D6-B574-28E08E4381F4}"/>
    <dgm:cxn modelId="{F61BE938-0318-4471-A6AE-F5FB02FB8A8E}" type="presOf" srcId="{1A3B837E-9EC6-4B1E-8573-DCE877BCE663}" destId="{D3021261-67BF-407A-811C-C38AD55D7249}" srcOrd="0" destOrd="0" presId="urn:microsoft.com/office/officeart/2005/8/layout/hierarchy1"/>
    <dgm:cxn modelId="{9F7FDE9F-3081-4CCD-B6C4-56725A1202CE}" type="presOf" srcId="{64BE5751-04AC-4C7F-B9E9-631FBDE79184}" destId="{724B6E78-D4C8-456F-99DB-DCBCD953BA64}" srcOrd="0" destOrd="0" presId="urn:microsoft.com/office/officeart/2005/8/layout/hierarchy1"/>
    <dgm:cxn modelId="{30AEE4AB-5403-4351-A316-03F7A216D792}" type="presOf" srcId="{8B7C6066-6551-4058-B512-785F4F523497}" destId="{935C7C91-C710-4DD5-94C5-FE4B708C1588}" srcOrd="0" destOrd="0" presId="urn:microsoft.com/office/officeart/2005/8/layout/hierarchy1"/>
    <dgm:cxn modelId="{1BCB3506-6486-481C-86DA-701DE3EF869B}" srcId="{5BE8556E-42D5-4D37-99F9-560B5A7AF0B6}" destId="{44BC91CB-7F81-465C-B286-72C7CC3F408F}" srcOrd="0" destOrd="0" parTransId="{6FCA3EB8-27BF-478F-888E-EEDFD977C1E5}" sibTransId="{EC4B0449-386B-43DE-B728-64633D2BE0FD}"/>
    <dgm:cxn modelId="{4A18DFC4-4CE9-4E8A-B8E6-DF7D27DB8A32}" type="presOf" srcId="{A120BBC7-2023-493B-9FFD-FAC315B6A8C2}" destId="{A815B6FD-7F54-4AA2-94D8-64D356208AD0}" srcOrd="0" destOrd="0" presId="urn:microsoft.com/office/officeart/2005/8/layout/hierarchy1"/>
    <dgm:cxn modelId="{0155E746-DD7D-415E-A07C-5CD5F3E4D5B5}" type="presOf" srcId="{1006CC50-0C02-46E7-AEDD-EE87E6593DA0}" destId="{C6575C75-23A9-4990-9CD9-A1DCB0887791}" srcOrd="0" destOrd="0" presId="urn:microsoft.com/office/officeart/2005/8/layout/hierarchy1"/>
    <dgm:cxn modelId="{C81B5029-11FA-4965-9B93-EDACD8B20315}" type="presOf" srcId="{44BC91CB-7F81-465C-B286-72C7CC3F408F}" destId="{8E6A0F36-EC2D-45D9-8158-783EE1AF5D49}" srcOrd="0" destOrd="0" presId="urn:microsoft.com/office/officeart/2005/8/layout/hierarchy1"/>
    <dgm:cxn modelId="{D2CA2DF2-DC32-4B2C-BA13-7FD17B68F549}" type="presOf" srcId="{7D72D3B7-CAD6-412F-B21F-0A5605B7969F}" destId="{2328E1AF-B213-4EED-B2BF-7250A4E52659}" srcOrd="0" destOrd="0" presId="urn:microsoft.com/office/officeart/2005/8/layout/hierarchy1"/>
    <dgm:cxn modelId="{E1B26817-7758-421A-AB6A-E3B32C6B76E0}" type="presOf" srcId="{CE6B9277-5071-4806-A58E-DE1FDDB96EF8}" destId="{0BD51185-C943-42B4-8335-A1EE6DD45668}" srcOrd="0" destOrd="0" presId="urn:microsoft.com/office/officeart/2005/8/layout/hierarchy1"/>
    <dgm:cxn modelId="{FEBEE265-8077-41CB-96D9-C34DA37D3BE8}" type="presOf" srcId="{5BE8556E-42D5-4D37-99F9-560B5A7AF0B6}" destId="{916CBB55-20E8-4281-AD80-579C637A971C}" srcOrd="0" destOrd="0" presId="urn:microsoft.com/office/officeart/2005/8/layout/hierarchy1"/>
    <dgm:cxn modelId="{B83D74DF-67CE-4DAE-8CE2-AADD82AC7D3F}" srcId="{E21883AF-DEC8-41A5-846E-57DCCD44706F}" destId="{7D72D3B7-CAD6-412F-B21F-0A5605B7969F}" srcOrd="0" destOrd="0" parTransId="{DF5EF2F0-6EBB-4B50-B240-33C3BD2014D3}" sibTransId="{7FC0B9A1-A11E-4E89-B485-66DD734058F5}"/>
    <dgm:cxn modelId="{3DC4391C-F920-42DE-AF54-4CB3452EA103}" type="presOf" srcId="{4256BCC8-3E4A-4F2B-9129-B82B49229EAB}" destId="{C11ABE49-76C1-451B-9C55-2B66001B02F4}" srcOrd="0" destOrd="0" presId="urn:microsoft.com/office/officeart/2005/8/layout/hierarchy1"/>
    <dgm:cxn modelId="{683D9051-60C1-4FEF-9151-04156DF1E086}" srcId="{E21883AF-DEC8-41A5-846E-57DCCD44706F}" destId="{E43F0AC8-E65C-48EE-B458-1BC403A8E6B6}" srcOrd="1" destOrd="0" parTransId="{DE2C8D2F-A1A8-4605-B437-DB3EC2F0D1D9}" sibTransId="{FD243A7E-B7BA-44EF-8F65-E4E096CC3A7A}"/>
    <dgm:cxn modelId="{BD52B306-1DBE-4978-9071-EC6A4C9C0D6E}" type="presParOf" srcId="{48C808B8-ACDC-491A-982A-1B530751D4C7}" destId="{AD277431-A953-4145-8B93-5093D69FFEF4}" srcOrd="0" destOrd="0" presId="urn:microsoft.com/office/officeart/2005/8/layout/hierarchy1"/>
    <dgm:cxn modelId="{21F07BAA-5857-4291-BAE5-C1C344F9E4CE}" type="presParOf" srcId="{AD277431-A953-4145-8B93-5093D69FFEF4}" destId="{E090A783-296D-49C3-A04B-66882E38FAB4}" srcOrd="0" destOrd="0" presId="urn:microsoft.com/office/officeart/2005/8/layout/hierarchy1"/>
    <dgm:cxn modelId="{08457EB9-0B47-443A-8F51-B0F5A750F08F}" type="presParOf" srcId="{E090A783-296D-49C3-A04B-66882E38FAB4}" destId="{5EBB8697-8F14-45B2-A9EA-5187F689D34F}" srcOrd="0" destOrd="0" presId="urn:microsoft.com/office/officeart/2005/8/layout/hierarchy1"/>
    <dgm:cxn modelId="{BEEE6E75-F81A-4C87-B0AF-AFF3E41A63FC}" type="presParOf" srcId="{E090A783-296D-49C3-A04B-66882E38FAB4}" destId="{C11ABE49-76C1-451B-9C55-2B66001B02F4}" srcOrd="1" destOrd="0" presId="urn:microsoft.com/office/officeart/2005/8/layout/hierarchy1"/>
    <dgm:cxn modelId="{0C1C04F2-2043-4879-8894-9C4187D16573}" type="presParOf" srcId="{AD277431-A953-4145-8B93-5093D69FFEF4}" destId="{599830F7-F371-4E11-A312-D56E0B09BA06}" srcOrd="1" destOrd="0" presId="urn:microsoft.com/office/officeart/2005/8/layout/hierarchy1"/>
    <dgm:cxn modelId="{3BE15C55-F339-4F25-842D-A44797A50EE6}" type="presParOf" srcId="{599830F7-F371-4E11-A312-D56E0B09BA06}" destId="{724B6E78-D4C8-456F-99DB-DCBCD953BA64}" srcOrd="0" destOrd="0" presId="urn:microsoft.com/office/officeart/2005/8/layout/hierarchy1"/>
    <dgm:cxn modelId="{703969F4-4D15-4284-9B4C-1C65AF5F66FF}" type="presParOf" srcId="{599830F7-F371-4E11-A312-D56E0B09BA06}" destId="{F4C3727B-70F9-4541-9863-82D3DEB438AF}" srcOrd="1" destOrd="0" presId="urn:microsoft.com/office/officeart/2005/8/layout/hierarchy1"/>
    <dgm:cxn modelId="{1222E59B-3044-4C2C-AB1B-9A4A068B9A11}" type="presParOf" srcId="{F4C3727B-70F9-4541-9863-82D3DEB438AF}" destId="{D3C8800C-B45F-4ECE-B94E-D4A59B75856B}" srcOrd="0" destOrd="0" presId="urn:microsoft.com/office/officeart/2005/8/layout/hierarchy1"/>
    <dgm:cxn modelId="{B8F7D18F-17E1-4C6C-A13A-A75598D2CD9C}" type="presParOf" srcId="{D3C8800C-B45F-4ECE-B94E-D4A59B75856B}" destId="{1A437920-D580-4462-BD38-64973B0B3058}" srcOrd="0" destOrd="0" presId="urn:microsoft.com/office/officeart/2005/8/layout/hierarchy1"/>
    <dgm:cxn modelId="{80EE065B-1A55-43EA-BB28-A192A7462486}" type="presParOf" srcId="{D3C8800C-B45F-4ECE-B94E-D4A59B75856B}" destId="{2D394119-D737-4DC1-9491-7D40391EE764}" srcOrd="1" destOrd="0" presId="urn:microsoft.com/office/officeart/2005/8/layout/hierarchy1"/>
    <dgm:cxn modelId="{35E5FCDB-0D4E-45BB-9049-5A2E73D9F599}" type="presParOf" srcId="{F4C3727B-70F9-4541-9863-82D3DEB438AF}" destId="{0ECC2E8B-2C76-408C-AC33-5C7954BDB670}" srcOrd="1" destOrd="0" presId="urn:microsoft.com/office/officeart/2005/8/layout/hierarchy1"/>
    <dgm:cxn modelId="{24B94C3F-4878-4959-B963-6B4D153738A8}" type="presParOf" srcId="{0ECC2E8B-2C76-408C-AC33-5C7954BDB670}" destId="{8DD71CE4-1D57-4CF2-8747-AB3F9C81F2B9}" srcOrd="0" destOrd="0" presId="urn:microsoft.com/office/officeart/2005/8/layout/hierarchy1"/>
    <dgm:cxn modelId="{16DD7B2B-8D76-48A5-A06B-AE16C33EB09B}" type="presParOf" srcId="{0ECC2E8B-2C76-408C-AC33-5C7954BDB670}" destId="{61374A7A-A125-4343-B6A7-5A81654B29AA}" srcOrd="1" destOrd="0" presId="urn:microsoft.com/office/officeart/2005/8/layout/hierarchy1"/>
    <dgm:cxn modelId="{033EE9DE-B17C-4EEB-B790-CA8B5325F06E}" type="presParOf" srcId="{61374A7A-A125-4343-B6A7-5A81654B29AA}" destId="{F4F63397-DC44-4970-BE2C-6D3AF8A919C0}" srcOrd="0" destOrd="0" presId="urn:microsoft.com/office/officeart/2005/8/layout/hierarchy1"/>
    <dgm:cxn modelId="{28E7431C-3C93-443B-B558-FF37F911F9AC}" type="presParOf" srcId="{F4F63397-DC44-4970-BE2C-6D3AF8A919C0}" destId="{389DCF75-5B91-416E-8F0D-EB7BE3DB9093}" srcOrd="0" destOrd="0" presId="urn:microsoft.com/office/officeart/2005/8/layout/hierarchy1"/>
    <dgm:cxn modelId="{6FC80DEA-1DD8-47A4-AC23-D07AF8FC5860}" type="presParOf" srcId="{F4F63397-DC44-4970-BE2C-6D3AF8A919C0}" destId="{2328E1AF-B213-4EED-B2BF-7250A4E52659}" srcOrd="1" destOrd="0" presId="urn:microsoft.com/office/officeart/2005/8/layout/hierarchy1"/>
    <dgm:cxn modelId="{2E5C2522-A162-444E-A92F-9038DDF5B68F}" type="presParOf" srcId="{61374A7A-A125-4343-B6A7-5A81654B29AA}" destId="{2A4965F4-701C-4F46-AB12-4A8A1F46828F}" srcOrd="1" destOrd="0" presId="urn:microsoft.com/office/officeart/2005/8/layout/hierarchy1"/>
    <dgm:cxn modelId="{36DB0E11-6253-4EED-8CB6-E63FC3DADF33}" type="presParOf" srcId="{0ECC2E8B-2C76-408C-AC33-5C7954BDB670}" destId="{49F22E98-FAEE-43B6-BA09-C0D2FADB9D75}" srcOrd="2" destOrd="0" presId="urn:microsoft.com/office/officeart/2005/8/layout/hierarchy1"/>
    <dgm:cxn modelId="{E8A3B7FD-B18B-4937-9F86-392FA82C465F}" type="presParOf" srcId="{0ECC2E8B-2C76-408C-AC33-5C7954BDB670}" destId="{94C60D20-200F-4B16-B433-9D0B876A55DF}" srcOrd="3" destOrd="0" presId="urn:microsoft.com/office/officeart/2005/8/layout/hierarchy1"/>
    <dgm:cxn modelId="{C39D7073-9695-4EE3-90E5-E8505199D0D4}" type="presParOf" srcId="{94C60D20-200F-4B16-B433-9D0B876A55DF}" destId="{E8C2DDB6-BC9F-4051-B6C7-F01D96EB4C3E}" srcOrd="0" destOrd="0" presId="urn:microsoft.com/office/officeart/2005/8/layout/hierarchy1"/>
    <dgm:cxn modelId="{01EF0D42-A038-46B7-9437-F7A3034D1A29}" type="presParOf" srcId="{E8C2DDB6-BC9F-4051-B6C7-F01D96EB4C3E}" destId="{A06626C9-FEAA-4A06-AF97-A7FA756C9E88}" srcOrd="0" destOrd="0" presId="urn:microsoft.com/office/officeart/2005/8/layout/hierarchy1"/>
    <dgm:cxn modelId="{DEE2C7B7-857E-416D-B6FA-CDD3A1BB2A96}" type="presParOf" srcId="{E8C2DDB6-BC9F-4051-B6C7-F01D96EB4C3E}" destId="{500D881C-A1DA-4D7C-94C6-4BC3B0AF61DB}" srcOrd="1" destOrd="0" presId="urn:microsoft.com/office/officeart/2005/8/layout/hierarchy1"/>
    <dgm:cxn modelId="{9C69067D-07E4-46C9-AE89-E4543F5AD7E8}" type="presParOf" srcId="{94C60D20-200F-4B16-B433-9D0B876A55DF}" destId="{94A8CDF2-125D-4CC2-A441-23C6440F83A6}" srcOrd="1" destOrd="0" presId="urn:microsoft.com/office/officeart/2005/8/layout/hierarchy1"/>
    <dgm:cxn modelId="{36CDA377-3374-4043-BFB9-40D91A725FAA}" type="presParOf" srcId="{0ECC2E8B-2C76-408C-AC33-5C7954BDB670}" destId="{A815B6FD-7F54-4AA2-94D8-64D356208AD0}" srcOrd="4" destOrd="0" presId="urn:microsoft.com/office/officeart/2005/8/layout/hierarchy1"/>
    <dgm:cxn modelId="{1FA503A0-21F7-492C-B3B8-A0852E43F9C2}" type="presParOf" srcId="{0ECC2E8B-2C76-408C-AC33-5C7954BDB670}" destId="{70CF981F-C2CD-4943-AA48-3EC9D598B720}" srcOrd="5" destOrd="0" presId="urn:microsoft.com/office/officeart/2005/8/layout/hierarchy1"/>
    <dgm:cxn modelId="{B90CAAF5-84F9-4830-98CC-C6E6F5863DF6}" type="presParOf" srcId="{70CF981F-C2CD-4943-AA48-3EC9D598B720}" destId="{17F2F197-5106-49F4-88B3-1ACA6952ED92}" srcOrd="0" destOrd="0" presId="urn:microsoft.com/office/officeart/2005/8/layout/hierarchy1"/>
    <dgm:cxn modelId="{6A4C8FAC-2B53-4A30-828D-1E36DF79D565}" type="presParOf" srcId="{17F2F197-5106-49F4-88B3-1ACA6952ED92}" destId="{67CB5CE7-0AFA-4157-BE5F-72BEE0014BD3}" srcOrd="0" destOrd="0" presId="urn:microsoft.com/office/officeart/2005/8/layout/hierarchy1"/>
    <dgm:cxn modelId="{FDC51BF4-A73D-40F4-9579-351D15D7FFA6}" type="presParOf" srcId="{17F2F197-5106-49F4-88B3-1ACA6952ED92}" destId="{D3021261-67BF-407A-811C-C38AD55D7249}" srcOrd="1" destOrd="0" presId="urn:microsoft.com/office/officeart/2005/8/layout/hierarchy1"/>
    <dgm:cxn modelId="{B9EB65A1-496C-4922-B1B7-CA0FA086AA96}" type="presParOf" srcId="{70CF981F-C2CD-4943-AA48-3EC9D598B720}" destId="{2166330A-8C24-46DE-BC37-42E46A6BB9C5}" srcOrd="1" destOrd="0" presId="urn:microsoft.com/office/officeart/2005/8/layout/hierarchy1"/>
    <dgm:cxn modelId="{CED20DD3-9F82-42BF-9494-ABE5959DE1EE}" type="presParOf" srcId="{599830F7-F371-4E11-A312-D56E0B09BA06}" destId="{0BD51185-C943-42B4-8335-A1EE6DD45668}" srcOrd="2" destOrd="0" presId="urn:microsoft.com/office/officeart/2005/8/layout/hierarchy1"/>
    <dgm:cxn modelId="{AB325FE2-42CB-4CD4-96A5-7F782AC54E12}" type="presParOf" srcId="{599830F7-F371-4E11-A312-D56E0B09BA06}" destId="{9B971FCB-87FA-4189-AFFC-39C82E759194}" srcOrd="3" destOrd="0" presId="urn:microsoft.com/office/officeart/2005/8/layout/hierarchy1"/>
    <dgm:cxn modelId="{EE53146E-8A74-456A-94FB-207FAC7FE78B}" type="presParOf" srcId="{9B971FCB-87FA-4189-AFFC-39C82E759194}" destId="{03441B59-91D7-4F0E-B6AE-CDB82F2C0A09}" srcOrd="0" destOrd="0" presId="urn:microsoft.com/office/officeart/2005/8/layout/hierarchy1"/>
    <dgm:cxn modelId="{0763C188-0CFB-4172-A4C2-7455A62FD3D0}" type="presParOf" srcId="{03441B59-91D7-4F0E-B6AE-CDB82F2C0A09}" destId="{40D63892-8D19-43E0-A0E7-E7F54DB6D774}" srcOrd="0" destOrd="0" presId="urn:microsoft.com/office/officeart/2005/8/layout/hierarchy1"/>
    <dgm:cxn modelId="{77671EA7-3822-44D2-9DDB-59D862C967FF}" type="presParOf" srcId="{03441B59-91D7-4F0E-B6AE-CDB82F2C0A09}" destId="{916CBB55-20E8-4281-AD80-579C637A971C}" srcOrd="1" destOrd="0" presId="urn:microsoft.com/office/officeart/2005/8/layout/hierarchy1"/>
    <dgm:cxn modelId="{2B19D308-C71D-44E5-9136-B6D575F87735}" type="presParOf" srcId="{9B971FCB-87FA-4189-AFFC-39C82E759194}" destId="{3025F5CF-0B8A-4C1D-A138-13B8ACF87B47}" srcOrd="1" destOrd="0" presId="urn:microsoft.com/office/officeart/2005/8/layout/hierarchy1"/>
    <dgm:cxn modelId="{9B5484CF-CE6D-494F-9A9E-1B64D38AEE52}" type="presParOf" srcId="{3025F5CF-0B8A-4C1D-A138-13B8ACF87B47}" destId="{078C9142-6538-46B5-BED9-29DAB4D1B679}" srcOrd="0" destOrd="0" presId="urn:microsoft.com/office/officeart/2005/8/layout/hierarchy1"/>
    <dgm:cxn modelId="{626236FE-DE7C-433A-962F-481D25BFABCD}" type="presParOf" srcId="{3025F5CF-0B8A-4C1D-A138-13B8ACF87B47}" destId="{9C25D7CD-1EEB-4F0E-868F-CDF9134CCB91}" srcOrd="1" destOrd="0" presId="urn:microsoft.com/office/officeart/2005/8/layout/hierarchy1"/>
    <dgm:cxn modelId="{1EA5248E-6569-47B9-BF81-7D3DA28C2594}" type="presParOf" srcId="{9C25D7CD-1EEB-4F0E-868F-CDF9134CCB91}" destId="{C9C60747-2511-44FF-B9B2-66BD57F2B30C}" srcOrd="0" destOrd="0" presId="urn:microsoft.com/office/officeart/2005/8/layout/hierarchy1"/>
    <dgm:cxn modelId="{048AA2D1-D20D-44B4-AAA2-7E9EAAD2A079}" type="presParOf" srcId="{C9C60747-2511-44FF-B9B2-66BD57F2B30C}" destId="{E05D49BD-9E34-4E9A-8F75-1C8C9E9416E1}" srcOrd="0" destOrd="0" presId="urn:microsoft.com/office/officeart/2005/8/layout/hierarchy1"/>
    <dgm:cxn modelId="{5A19359D-EA7E-4E91-BE07-13159A37B062}" type="presParOf" srcId="{C9C60747-2511-44FF-B9B2-66BD57F2B30C}" destId="{8E6A0F36-EC2D-45D9-8158-783EE1AF5D49}" srcOrd="1" destOrd="0" presId="urn:microsoft.com/office/officeart/2005/8/layout/hierarchy1"/>
    <dgm:cxn modelId="{E65C3D78-F425-4FDF-AAFD-AEB245607A58}" type="presParOf" srcId="{9C25D7CD-1EEB-4F0E-868F-CDF9134CCB91}" destId="{5C883B99-3438-436D-89D5-D1BBE3F05FA7}" srcOrd="1" destOrd="0" presId="urn:microsoft.com/office/officeart/2005/8/layout/hierarchy1"/>
    <dgm:cxn modelId="{1BA1F49B-1D68-4BAD-831D-B178B16EB12A}" type="presParOf" srcId="{3025F5CF-0B8A-4C1D-A138-13B8ACF87B47}" destId="{B4AB19C5-CCA8-48BD-A726-390D0DD5A701}" srcOrd="2" destOrd="0" presId="urn:microsoft.com/office/officeart/2005/8/layout/hierarchy1"/>
    <dgm:cxn modelId="{E17F6EEB-4779-43CC-B226-FC42A1E0FF0A}" type="presParOf" srcId="{3025F5CF-0B8A-4C1D-A138-13B8ACF87B47}" destId="{90E12A86-3F2A-42A9-B217-DC13C4A51EE4}" srcOrd="3" destOrd="0" presId="urn:microsoft.com/office/officeart/2005/8/layout/hierarchy1"/>
    <dgm:cxn modelId="{08443CD1-F65E-4833-AACA-2E723478165D}" type="presParOf" srcId="{90E12A86-3F2A-42A9-B217-DC13C4A51EE4}" destId="{3B6662C7-604E-4463-BBCA-8FDDB067FCE6}" srcOrd="0" destOrd="0" presId="urn:microsoft.com/office/officeart/2005/8/layout/hierarchy1"/>
    <dgm:cxn modelId="{AB2507B9-F389-4CA4-8E13-CC5E1B5364F7}" type="presParOf" srcId="{3B6662C7-604E-4463-BBCA-8FDDB067FCE6}" destId="{B4C18AFC-CC3A-459F-A94E-A8D805FC1B59}" srcOrd="0" destOrd="0" presId="urn:microsoft.com/office/officeart/2005/8/layout/hierarchy1"/>
    <dgm:cxn modelId="{E0135BBB-3E90-4FD4-B825-1D668CD6CE48}" type="presParOf" srcId="{3B6662C7-604E-4463-BBCA-8FDDB067FCE6}" destId="{0F53B575-C168-4B18-95E6-AD1907CC2E8A}" srcOrd="1" destOrd="0" presId="urn:microsoft.com/office/officeart/2005/8/layout/hierarchy1"/>
    <dgm:cxn modelId="{2BA8FC96-9085-4C17-B67B-3312EA667275}" type="presParOf" srcId="{90E12A86-3F2A-42A9-B217-DC13C4A51EE4}" destId="{468D4712-47EE-4900-AE41-5581DEEEFFA7}" srcOrd="1" destOrd="0" presId="urn:microsoft.com/office/officeart/2005/8/layout/hierarchy1"/>
    <dgm:cxn modelId="{0DD29D4C-D9C2-458D-A66F-C7EBD03D041B}" type="presParOf" srcId="{3025F5CF-0B8A-4C1D-A138-13B8ACF87B47}" destId="{C6575C75-23A9-4990-9CD9-A1DCB0887791}" srcOrd="4" destOrd="0" presId="urn:microsoft.com/office/officeart/2005/8/layout/hierarchy1"/>
    <dgm:cxn modelId="{045F2130-791B-4DA7-B4EC-453517A466C1}" type="presParOf" srcId="{3025F5CF-0B8A-4C1D-A138-13B8ACF87B47}" destId="{167AB026-A576-49B7-89D1-32E9362E00D9}" srcOrd="5" destOrd="0" presId="urn:microsoft.com/office/officeart/2005/8/layout/hierarchy1"/>
    <dgm:cxn modelId="{4F594D8B-CF0A-4D41-A386-0ACEDFC91779}" type="presParOf" srcId="{167AB026-A576-49B7-89D1-32E9362E00D9}" destId="{53F49244-746B-4C65-BB60-A1839C5AE604}" srcOrd="0" destOrd="0" presId="urn:microsoft.com/office/officeart/2005/8/layout/hierarchy1"/>
    <dgm:cxn modelId="{E88018A7-C769-4335-9949-2AF3D6EAE363}" type="presParOf" srcId="{53F49244-746B-4C65-BB60-A1839C5AE604}" destId="{46C95F33-100B-4C9E-B01D-F485FDF04FBA}" srcOrd="0" destOrd="0" presId="urn:microsoft.com/office/officeart/2005/8/layout/hierarchy1"/>
    <dgm:cxn modelId="{BE6818D6-8EE3-4265-9340-8AD6512C0D91}" type="presParOf" srcId="{53F49244-746B-4C65-BB60-A1839C5AE604}" destId="{935C7C91-C710-4DD5-94C5-FE4B708C1588}" srcOrd="1" destOrd="0" presId="urn:microsoft.com/office/officeart/2005/8/layout/hierarchy1"/>
    <dgm:cxn modelId="{698B93A7-8D3E-41BC-BD13-233B093405CC}" type="presParOf" srcId="{167AB026-A576-49B7-89D1-32E9362E00D9}" destId="{85537974-0C4A-4E5C-917C-4E5D9826FA81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0DB647-5F13-4B9F-BC52-094F53A072B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s-Latn-BA"/>
        </a:p>
      </dgm:t>
    </dgm:pt>
    <dgm:pt modelId="{BED6C2AB-27CB-4B97-8F32-6EF8F4913455}">
      <dgm:prSet phldrT="[Text]"/>
      <dgm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Korak 1</a:t>
          </a:r>
          <a:endParaRPr lang="bs-Latn-BA" dirty="0">
            <a:solidFill>
              <a:srgbClr val="003399"/>
            </a:solidFill>
          </a:endParaRPr>
        </a:p>
      </dgm:t>
    </dgm:pt>
    <dgm:pt modelId="{C9BA9EF5-5D1E-412A-9BFB-F949971DCBF3}" type="parTrans" cxnId="{5A8AEA63-481C-4D49-9BDE-2144201D9F0E}">
      <dgm:prSet/>
      <dgm:spPr/>
      <dgm:t>
        <a:bodyPr/>
        <a:lstStyle/>
        <a:p>
          <a:endParaRPr lang="bs-Latn-BA"/>
        </a:p>
      </dgm:t>
    </dgm:pt>
    <dgm:pt modelId="{780C5EBE-89CC-4656-856B-2D772EF81FE6}" type="sibTrans" cxnId="{5A8AEA63-481C-4D49-9BDE-2144201D9F0E}">
      <dgm:prSet/>
      <dgm:spPr/>
      <dgm:t>
        <a:bodyPr/>
        <a:lstStyle/>
        <a:p>
          <a:endParaRPr lang="bs-Latn-BA"/>
        </a:p>
      </dgm:t>
    </dgm:pt>
    <dgm:pt modelId="{67F06570-BEE2-4A6D-9105-2170DB14F7A2}">
      <dgm:prSet phldrT="[Text]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Otvaranje i administrativna provjera </a:t>
          </a:r>
          <a:endParaRPr lang="bs-Latn-BA" dirty="0">
            <a:solidFill>
              <a:srgbClr val="003399"/>
            </a:solidFill>
          </a:endParaRPr>
        </a:p>
      </dgm:t>
    </dgm:pt>
    <dgm:pt modelId="{720E04F1-D7A0-438F-BD3D-2B81EE53B694}" type="parTrans" cxnId="{96C9732E-905E-4BF3-8B1A-1763C4B8590F}">
      <dgm:prSet/>
      <dgm:spPr/>
      <dgm:t>
        <a:bodyPr/>
        <a:lstStyle/>
        <a:p>
          <a:endParaRPr lang="bs-Latn-BA"/>
        </a:p>
      </dgm:t>
    </dgm:pt>
    <dgm:pt modelId="{48ACCE15-4AD7-499B-9541-2BDEB5829C73}" type="sibTrans" cxnId="{96C9732E-905E-4BF3-8B1A-1763C4B8590F}">
      <dgm:prSet/>
      <dgm:spPr/>
      <dgm:t>
        <a:bodyPr/>
        <a:lstStyle/>
        <a:p>
          <a:endParaRPr lang="bs-Latn-BA"/>
        </a:p>
      </dgm:t>
    </dgm:pt>
    <dgm:pt modelId="{A6DA0774-E6BA-4F29-BDEA-5275E2AB7A8C}">
      <dgm:prSet phldrT="[Text]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Verifikacija prihvatljivosti aplikanata i partnera </a:t>
          </a:r>
          <a:endParaRPr lang="bs-Latn-BA" dirty="0">
            <a:solidFill>
              <a:srgbClr val="003399"/>
            </a:solidFill>
          </a:endParaRPr>
        </a:p>
      </dgm:t>
    </dgm:pt>
    <dgm:pt modelId="{EEF1DFBD-83EC-4F3F-8204-80190396BFE4}" type="parTrans" cxnId="{8A033748-1A96-4285-976B-C1A314C34945}">
      <dgm:prSet/>
      <dgm:spPr/>
      <dgm:t>
        <a:bodyPr/>
        <a:lstStyle/>
        <a:p>
          <a:endParaRPr lang="bs-Latn-BA"/>
        </a:p>
      </dgm:t>
    </dgm:pt>
    <dgm:pt modelId="{08C651E3-1F5D-4954-ABBA-52C229FE03AA}" type="sibTrans" cxnId="{8A033748-1A96-4285-976B-C1A314C34945}">
      <dgm:prSet/>
      <dgm:spPr/>
      <dgm:t>
        <a:bodyPr/>
        <a:lstStyle/>
        <a:p>
          <a:endParaRPr lang="bs-Latn-BA"/>
        </a:p>
      </dgm:t>
    </dgm:pt>
    <dgm:pt modelId="{DCADC560-008B-4B9E-819E-747DAC4D403C}">
      <dgm:prSet phldrT="[Text]"/>
      <dgm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Korak 2</a:t>
          </a:r>
          <a:endParaRPr lang="bs-Latn-BA" dirty="0">
            <a:solidFill>
              <a:srgbClr val="003399"/>
            </a:solidFill>
          </a:endParaRPr>
        </a:p>
      </dgm:t>
    </dgm:pt>
    <dgm:pt modelId="{ED7D14FD-770D-4FE6-A131-CC1ED7FC1E6B}" type="parTrans" cxnId="{C0455053-E7C4-4761-88C0-878E66346C27}">
      <dgm:prSet/>
      <dgm:spPr/>
      <dgm:t>
        <a:bodyPr/>
        <a:lstStyle/>
        <a:p>
          <a:endParaRPr lang="bs-Latn-BA"/>
        </a:p>
      </dgm:t>
    </dgm:pt>
    <dgm:pt modelId="{46769BA4-89EC-45B7-A450-F89A4923E391}" type="sibTrans" cxnId="{C0455053-E7C4-4761-88C0-878E66346C27}">
      <dgm:prSet/>
      <dgm:spPr/>
      <dgm:t>
        <a:bodyPr/>
        <a:lstStyle/>
        <a:p>
          <a:endParaRPr lang="bs-Latn-BA"/>
        </a:p>
      </dgm:t>
    </dgm:pt>
    <dgm:pt modelId="{C5A4410B-872B-4BEE-A453-8B983A75E9A1}">
      <dgm:prSet phldrT="[Text]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Ocjenjivanje rezimea projekta </a:t>
          </a:r>
          <a:endParaRPr lang="bs-Latn-BA" dirty="0">
            <a:solidFill>
              <a:srgbClr val="003399"/>
            </a:solidFill>
          </a:endParaRPr>
        </a:p>
      </dgm:t>
    </dgm:pt>
    <dgm:pt modelId="{90BCC2F6-8E27-4DF2-95BB-113B4AB117C8}" type="parTrans" cxnId="{B1291BCC-7142-4A18-AFCF-9C0C412E0004}">
      <dgm:prSet/>
      <dgm:spPr/>
      <dgm:t>
        <a:bodyPr/>
        <a:lstStyle/>
        <a:p>
          <a:endParaRPr lang="bs-Latn-BA"/>
        </a:p>
      </dgm:t>
    </dgm:pt>
    <dgm:pt modelId="{5EE7269B-3A95-4344-BC84-2B51DDB639B4}" type="sibTrans" cxnId="{B1291BCC-7142-4A18-AFCF-9C0C412E0004}">
      <dgm:prSet/>
      <dgm:spPr/>
      <dgm:t>
        <a:bodyPr/>
        <a:lstStyle/>
        <a:p>
          <a:endParaRPr lang="bs-Latn-BA"/>
        </a:p>
      </dgm:t>
    </dgm:pt>
    <dgm:pt modelId="{6F8DBDD6-7B67-4DE5-9EA0-2E276294534C}">
      <dgm:prSet phldrT="[Text]"/>
      <dgm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Korak 3</a:t>
          </a:r>
          <a:endParaRPr lang="bs-Latn-BA" dirty="0">
            <a:solidFill>
              <a:srgbClr val="003399"/>
            </a:solidFill>
          </a:endParaRPr>
        </a:p>
      </dgm:t>
    </dgm:pt>
    <dgm:pt modelId="{BE077BBA-3E05-4E9A-8A10-A6BE57B215D0}" type="parTrans" cxnId="{85C66768-EDD5-4F72-AF84-21A6126A026D}">
      <dgm:prSet/>
      <dgm:spPr/>
      <dgm:t>
        <a:bodyPr/>
        <a:lstStyle/>
        <a:p>
          <a:endParaRPr lang="bs-Latn-BA"/>
        </a:p>
      </dgm:t>
    </dgm:pt>
    <dgm:pt modelId="{C7B91211-7EF1-4355-AC1E-49FDFAB06AEF}" type="sibTrans" cxnId="{85C66768-EDD5-4F72-AF84-21A6126A026D}">
      <dgm:prSet/>
      <dgm:spPr/>
      <dgm:t>
        <a:bodyPr/>
        <a:lstStyle/>
        <a:p>
          <a:endParaRPr lang="bs-Latn-BA"/>
        </a:p>
      </dgm:t>
    </dgm:pt>
    <dgm:pt modelId="{F05C696A-C301-4F66-B1F5-FC07BD09E48F}">
      <dgm:prSet phldrT="[Text]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bs-Latn-BA" dirty="0" smtClean="0">
              <a:solidFill>
                <a:srgbClr val="003399"/>
              </a:solidFill>
            </a:rPr>
            <a:t>Ocjenjivanje kompletne aplikacije </a:t>
          </a:r>
          <a:endParaRPr lang="bs-Latn-BA" dirty="0">
            <a:solidFill>
              <a:srgbClr val="003399"/>
            </a:solidFill>
          </a:endParaRPr>
        </a:p>
      </dgm:t>
    </dgm:pt>
    <dgm:pt modelId="{05D8FD31-ED1B-40BC-906A-EEA25248386A}" type="parTrans" cxnId="{43F14872-D931-46AA-9248-DA2F3A526332}">
      <dgm:prSet/>
      <dgm:spPr/>
      <dgm:t>
        <a:bodyPr/>
        <a:lstStyle/>
        <a:p>
          <a:endParaRPr lang="bs-Latn-BA"/>
        </a:p>
      </dgm:t>
    </dgm:pt>
    <dgm:pt modelId="{6A4BFD35-EB29-4714-BC08-C03B45C52D23}" type="sibTrans" cxnId="{43F14872-D931-46AA-9248-DA2F3A526332}">
      <dgm:prSet/>
      <dgm:spPr/>
      <dgm:t>
        <a:bodyPr/>
        <a:lstStyle/>
        <a:p>
          <a:endParaRPr lang="bs-Latn-BA"/>
        </a:p>
      </dgm:t>
    </dgm:pt>
    <dgm:pt modelId="{BE7A27DF-FDBE-482E-8BDA-E24241C4CE6A}" type="pres">
      <dgm:prSet presAssocID="{5B0DB647-5F13-4B9F-BC52-094F53A072B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1276ED-8AB4-41CB-81A7-1B75E434CD7C}" type="pres">
      <dgm:prSet presAssocID="{BED6C2AB-27CB-4B97-8F32-6EF8F4913455}" presName="composite" presStyleCnt="0"/>
      <dgm:spPr/>
    </dgm:pt>
    <dgm:pt modelId="{A7280711-3698-4FA7-A105-A85169CC9235}" type="pres">
      <dgm:prSet presAssocID="{BED6C2AB-27CB-4B97-8F32-6EF8F4913455}" presName="parentText" presStyleLbl="alignNode1" presStyleIdx="0" presStyleCnt="3" custLinFactNeighborX="139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81B555-6939-4B57-8764-96F5E47C5DEC}" type="pres">
      <dgm:prSet presAssocID="{BED6C2AB-27CB-4B97-8F32-6EF8F491345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bs-Latn-BA"/>
        </a:p>
      </dgm:t>
    </dgm:pt>
    <dgm:pt modelId="{1B535C4E-1D13-4A42-BF53-31B52CD2DBE0}" type="pres">
      <dgm:prSet presAssocID="{780C5EBE-89CC-4656-856B-2D772EF81FE6}" presName="sp" presStyleCnt="0"/>
      <dgm:spPr/>
    </dgm:pt>
    <dgm:pt modelId="{C42FD003-F049-4B6A-AF19-3A9213D81CAB}" type="pres">
      <dgm:prSet presAssocID="{DCADC560-008B-4B9E-819E-747DAC4D403C}" presName="composite" presStyleCnt="0"/>
      <dgm:spPr/>
    </dgm:pt>
    <dgm:pt modelId="{699F4AB2-8E9E-45D1-8DC9-15C8D86F0816}" type="pres">
      <dgm:prSet presAssocID="{DCADC560-008B-4B9E-819E-747DAC4D403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A758BB-C5FE-4D8D-AE76-0FAB5265389D}" type="pres">
      <dgm:prSet presAssocID="{DCADC560-008B-4B9E-819E-747DAC4D403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bs-Latn-BA"/>
        </a:p>
      </dgm:t>
    </dgm:pt>
    <dgm:pt modelId="{44035CFA-B54D-4A0E-A774-C47384606BAA}" type="pres">
      <dgm:prSet presAssocID="{46769BA4-89EC-45B7-A450-F89A4923E391}" presName="sp" presStyleCnt="0"/>
      <dgm:spPr/>
    </dgm:pt>
    <dgm:pt modelId="{34190895-566B-44D2-8C55-5F0135EA0987}" type="pres">
      <dgm:prSet presAssocID="{6F8DBDD6-7B67-4DE5-9EA0-2E276294534C}" presName="composite" presStyleCnt="0"/>
      <dgm:spPr/>
    </dgm:pt>
    <dgm:pt modelId="{DB92FB00-B1E9-4B8E-BC19-9740E5CDE31B}" type="pres">
      <dgm:prSet presAssocID="{6F8DBDD6-7B67-4DE5-9EA0-2E276294534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2643A4-0955-4FD1-92FE-C0A55C82DDD2}" type="pres">
      <dgm:prSet presAssocID="{6F8DBDD6-7B67-4DE5-9EA0-2E276294534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bs-Latn-BA"/>
        </a:p>
      </dgm:t>
    </dgm:pt>
  </dgm:ptLst>
  <dgm:cxnLst>
    <dgm:cxn modelId="{93B311A0-1B88-4AE1-A5E6-7E7D64DC7A07}" type="presOf" srcId="{5B0DB647-5F13-4B9F-BC52-094F53A072BA}" destId="{BE7A27DF-FDBE-482E-8BDA-E24241C4CE6A}" srcOrd="0" destOrd="0" presId="urn:microsoft.com/office/officeart/2005/8/layout/chevron2"/>
    <dgm:cxn modelId="{B473596B-5286-493B-9DCC-D5ED6943AD71}" type="presOf" srcId="{DCADC560-008B-4B9E-819E-747DAC4D403C}" destId="{699F4AB2-8E9E-45D1-8DC9-15C8D86F0816}" srcOrd="0" destOrd="0" presId="urn:microsoft.com/office/officeart/2005/8/layout/chevron2"/>
    <dgm:cxn modelId="{857278F0-AA48-49FC-975F-EFB67D47C5FB}" type="presOf" srcId="{A6DA0774-E6BA-4F29-BDEA-5275E2AB7A8C}" destId="{DF81B555-6939-4B57-8764-96F5E47C5DEC}" srcOrd="0" destOrd="1" presId="urn:microsoft.com/office/officeart/2005/8/layout/chevron2"/>
    <dgm:cxn modelId="{5A8AEA63-481C-4D49-9BDE-2144201D9F0E}" srcId="{5B0DB647-5F13-4B9F-BC52-094F53A072BA}" destId="{BED6C2AB-27CB-4B97-8F32-6EF8F4913455}" srcOrd="0" destOrd="0" parTransId="{C9BA9EF5-5D1E-412A-9BFB-F949971DCBF3}" sibTransId="{780C5EBE-89CC-4656-856B-2D772EF81FE6}"/>
    <dgm:cxn modelId="{3D0E3B24-D0EE-4B0A-89CF-7ADCEA51C62C}" type="presOf" srcId="{F05C696A-C301-4F66-B1F5-FC07BD09E48F}" destId="{E62643A4-0955-4FD1-92FE-C0A55C82DDD2}" srcOrd="0" destOrd="0" presId="urn:microsoft.com/office/officeart/2005/8/layout/chevron2"/>
    <dgm:cxn modelId="{0FCB6F0A-B80D-4CE8-A835-B35FAD8ECDAC}" type="presOf" srcId="{6F8DBDD6-7B67-4DE5-9EA0-2E276294534C}" destId="{DB92FB00-B1E9-4B8E-BC19-9740E5CDE31B}" srcOrd="0" destOrd="0" presId="urn:microsoft.com/office/officeart/2005/8/layout/chevron2"/>
    <dgm:cxn modelId="{43F14872-D931-46AA-9248-DA2F3A526332}" srcId="{6F8DBDD6-7B67-4DE5-9EA0-2E276294534C}" destId="{F05C696A-C301-4F66-B1F5-FC07BD09E48F}" srcOrd="0" destOrd="0" parTransId="{05D8FD31-ED1B-40BC-906A-EEA25248386A}" sibTransId="{6A4BFD35-EB29-4714-BC08-C03B45C52D23}"/>
    <dgm:cxn modelId="{8A033748-1A96-4285-976B-C1A314C34945}" srcId="{BED6C2AB-27CB-4B97-8F32-6EF8F4913455}" destId="{A6DA0774-E6BA-4F29-BDEA-5275E2AB7A8C}" srcOrd="1" destOrd="0" parTransId="{EEF1DFBD-83EC-4F3F-8204-80190396BFE4}" sibTransId="{08C651E3-1F5D-4954-ABBA-52C229FE03AA}"/>
    <dgm:cxn modelId="{45444A6A-C7CB-4688-85B6-CB757C6E0152}" type="presOf" srcId="{BED6C2AB-27CB-4B97-8F32-6EF8F4913455}" destId="{A7280711-3698-4FA7-A105-A85169CC9235}" srcOrd="0" destOrd="0" presId="urn:microsoft.com/office/officeart/2005/8/layout/chevron2"/>
    <dgm:cxn modelId="{85C66768-EDD5-4F72-AF84-21A6126A026D}" srcId="{5B0DB647-5F13-4B9F-BC52-094F53A072BA}" destId="{6F8DBDD6-7B67-4DE5-9EA0-2E276294534C}" srcOrd="2" destOrd="0" parTransId="{BE077BBA-3E05-4E9A-8A10-A6BE57B215D0}" sibTransId="{C7B91211-7EF1-4355-AC1E-49FDFAB06AEF}"/>
    <dgm:cxn modelId="{D5CEEC66-108E-4655-8556-135E5DCD3789}" type="presOf" srcId="{C5A4410B-872B-4BEE-A453-8B983A75E9A1}" destId="{D1A758BB-C5FE-4D8D-AE76-0FAB5265389D}" srcOrd="0" destOrd="0" presId="urn:microsoft.com/office/officeart/2005/8/layout/chevron2"/>
    <dgm:cxn modelId="{B1291BCC-7142-4A18-AFCF-9C0C412E0004}" srcId="{DCADC560-008B-4B9E-819E-747DAC4D403C}" destId="{C5A4410B-872B-4BEE-A453-8B983A75E9A1}" srcOrd="0" destOrd="0" parTransId="{90BCC2F6-8E27-4DF2-95BB-113B4AB117C8}" sibTransId="{5EE7269B-3A95-4344-BC84-2B51DDB639B4}"/>
    <dgm:cxn modelId="{5527B48F-50E3-43E9-8FF6-D981B5ECE7BC}" type="presOf" srcId="{67F06570-BEE2-4A6D-9105-2170DB14F7A2}" destId="{DF81B555-6939-4B57-8764-96F5E47C5DEC}" srcOrd="0" destOrd="0" presId="urn:microsoft.com/office/officeart/2005/8/layout/chevron2"/>
    <dgm:cxn modelId="{C0455053-E7C4-4761-88C0-878E66346C27}" srcId="{5B0DB647-5F13-4B9F-BC52-094F53A072BA}" destId="{DCADC560-008B-4B9E-819E-747DAC4D403C}" srcOrd="1" destOrd="0" parTransId="{ED7D14FD-770D-4FE6-A131-CC1ED7FC1E6B}" sibTransId="{46769BA4-89EC-45B7-A450-F89A4923E391}"/>
    <dgm:cxn modelId="{96C9732E-905E-4BF3-8B1A-1763C4B8590F}" srcId="{BED6C2AB-27CB-4B97-8F32-6EF8F4913455}" destId="{67F06570-BEE2-4A6D-9105-2170DB14F7A2}" srcOrd="0" destOrd="0" parTransId="{720E04F1-D7A0-438F-BD3D-2B81EE53B694}" sibTransId="{48ACCE15-4AD7-499B-9541-2BDEB5829C73}"/>
    <dgm:cxn modelId="{6D698C15-5BE9-4923-AEDC-F449AC53D686}" type="presParOf" srcId="{BE7A27DF-FDBE-482E-8BDA-E24241C4CE6A}" destId="{F81276ED-8AB4-41CB-81A7-1B75E434CD7C}" srcOrd="0" destOrd="0" presId="urn:microsoft.com/office/officeart/2005/8/layout/chevron2"/>
    <dgm:cxn modelId="{B221318F-0EFF-4C4D-94D0-31EC80A7B383}" type="presParOf" srcId="{F81276ED-8AB4-41CB-81A7-1B75E434CD7C}" destId="{A7280711-3698-4FA7-A105-A85169CC9235}" srcOrd="0" destOrd="0" presId="urn:microsoft.com/office/officeart/2005/8/layout/chevron2"/>
    <dgm:cxn modelId="{76CEE0E9-589A-4D6F-B543-55C8F8D32C03}" type="presParOf" srcId="{F81276ED-8AB4-41CB-81A7-1B75E434CD7C}" destId="{DF81B555-6939-4B57-8764-96F5E47C5DEC}" srcOrd="1" destOrd="0" presId="urn:microsoft.com/office/officeart/2005/8/layout/chevron2"/>
    <dgm:cxn modelId="{3DEA0ECA-49CA-4868-8405-B76360274892}" type="presParOf" srcId="{BE7A27DF-FDBE-482E-8BDA-E24241C4CE6A}" destId="{1B535C4E-1D13-4A42-BF53-31B52CD2DBE0}" srcOrd="1" destOrd="0" presId="urn:microsoft.com/office/officeart/2005/8/layout/chevron2"/>
    <dgm:cxn modelId="{A520EF4A-1854-4315-A623-2EEB9F2D6D24}" type="presParOf" srcId="{BE7A27DF-FDBE-482E-8BDA-E24241C4CE6A}" destId="{C42FD003-F049-4B6A-AF19-3A9213D81CAB}" srcOrd="2" destOrd="0" presId="urn:microsoft.com/office/officeart/2005/8/layout/chevron2"/>
    <dgm:cxn modelId="{FBBA7090-78F0-4393-85B5-0C5E42047F55}" type="presParOf" srcId="{C42FD003-F049-4B6A-AF19-3A9213D81CAB}" destId="{699F4AB2-8E9E-45D1-8DC9-15C8D86F0816}" srcOrd="0" destOrd="0" presId="urn:microsoft.com/office/officeart/2005/8/layout/chevron2"/>
    <dgm:cxn modelId="{F4B4EFD5-34B0-4DBF-B1B1-205B752D4738}" type="presParOf" srcId="{C42FD003-F049-4B6A-AF19-3A9213D81CAB}" destId="{D1A758BB-C5FE-4D8D-AE76-0FAB5265389D}" srcOrd="1" destOrd="0" presId="urn:microsoft.com/office/officeart/2005/8/layout/chevron2"/>
    <dgm:cxn modelId="{51C3405E-432A-4B2A-A0E3-2A157D8A8773}" type="presParOf" srcId="{BE7A27DF-FDBE-482E-8BDA-E24241C4CE6A}" destId="{44035CFA-B54D-4A0E-A774-C47384606BAA}" srcOrd="3" destOrd="0" presId="urn:microsoft.com/office/officeart/2005/8/layout/chevron2"/>
    <dgm:cxn modelId="{999F7830-4E91-4AFD-89B6-9FD4E10416BB}" type="presParOf" srcId="{BE7A27DF-FDBE-482E-8BDA-E24241C4CE6A}" destId="{34190895-566B-44D2-8C55-5F0135EA0987}" srcOrd="4" destOrd="0" presId="urn:microsoft.com/office/officeart/2005/8/layout/chevron2"/>
    <dgm:cxn modelId="{401FCF1E-E9A3-4B96-93F9-8633A41AC541}" type="presParOf" srcId="{34190895-566B-44D2-8C55-5F0135EA0987}" destId="{DB92FB00-B1E9-4B8E-BC19-9740E5CDE31B}" srcOrd="0" destOrd="0" presId="urn:microsoft.com/office/officeart/2005/8/layout/chevron2"/>
    <dgm:cxn modelId="{D4725F58-B5F4-4A30-A784-F76EDC91EA08}" type="presParOf" srcId="{34190895-566B-44D2-8C55-5F0135EA0987}" destId="{E62643A4-0955-4FD1-92FE-C0A55C82DDD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029"/>
            <a:ext cx="2919412" cy="49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b" anchorCtr="0" compatLnSpc="1">
            <a:prstTxWarp prst="textNoShape">
              <a:avLst/>
            </a:prstTxWarp>
          </a:bodyPr>
          <a:lstStyle>
            <a:lvl1pPr algn="r" defTabSz="907110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4AE3A09E-8766-40DF-8AA4-5CFFD1E4FE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t" anchorCtr="0" compatLnSpc="1">
            <a:prstTxWarp prst="textNoShape">
              <a:avLst/>
            </a:prstTxWarp>
          </a:bodyPr>
          <a:lstStyle>
            <a:lvl1pPr algn="r" defTabSz="907110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hr-BA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75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08"/>
            <a:ext cx="5389563" cy="4440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4029"/>
            <a:ext cx="2919413" cy="49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b" anchorCtr="0" compatLnSpc="1">
            <a:prstTxWarp prst="textNoShape">
              <a:avLst/>
            </a:prstTxWarp>
          </a:bodyPr>
          <a:lstStyle>
            <a:lvl1pPr defTabSz="907110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029"/>
            <a:ext cx="2919412" cy="49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b" anchorCtr="0" compatLnSpc="1">
            <a:prstTxWarp prst="textNoShape">
              <a:avLst/>
            </a:prstTxWarp>
          </a:bodyPr>
          <a:lstStyle>
            <a:lvl1pPr algn="r" defTabSz="907110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BCB6157-C1D4-49B7-95CA-0EA0433D55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38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A4C22F-BB7B-4734-B14E-7DF696E14F0D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71F3015E-0689-403C-A09F-4603B2DB48A0}" type="slidenum">
              <a:rPr lang="en-US" smtClean="0"/>
              <a:pPr defTabSz="906463"/>
              <a:t>21</a:t>
            </a:fld>
            <a:endParaRPr lang="en-US" dirty="0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71F3015E-0689-403C-A09F-4603B2DB48A0}" type="slidenum">
              <a:rPr lang="en-US" smtClean="0"/>
              <a:pPr defTabSz="906463"/>
              <a:t>22</a:t>
            </a:fld>
            <a:endParaRPr lang="en-US" dirty="0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F4D08CC4-931B-4E3A-BD56-C10DA7406B72}" type="slidenum">
              <a:rPr lang="en-US" smtClean="0"/>
              <a:pPr defTabSz="906463"/>
              <a:t>23</a:t>
            </a:fld>
            <a:endParaRPr lang="en-US" dirty="0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35854D45-71DD-4869-A4A7-6432128EF5BB}" type="slidenum">
              <a:rPr lang="en-US" smtClean="0"/>
              <a:pPr defTabSz="906463"/>
              <a:t>24</a:t>
            </a:fld>
            <a:endParaRPr lang="en-US" dirty="0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343707E8-783D-41F9-9B80-080C7B6D7D91}" type="slidenum">
              <a:rPr lang="en-US" smtClean="0"/>
              <a:pPr defTabSz="906463"/>
              <a:t>25</a:t>
            </a:fld>
            <a:endParaRPr lang="en-US" dirty="0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5BE84555-2D9A-4016-9991-E98F3D16EDF1}" type="slidenum">
              <a:rPr lang="en-US" smtClean="0"/>
              <a:pPr defTabSz="906463"/>
              <a:t>26</a:t>
            </a:fld>
            <a:endParaRPr lang="en-US" dirty="0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1BEF65A6-E0E2-4CF8-AF66-A698DDADD58D}" type="slidenum">
              <a:rPr lang="en-US" smtClean="0"/>
              <a:pPr defTabSz="906463"/>
              <a:t>27</a:t>
            </a:fld>
            <a:endParaRPr lang="en-US" dirty="0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5FC56FDB-8B7E-44B8-ADB0-F811512EA4B3}" type="slidenum">
              <a:rPr lang="en-US" smtClean="0"/>
              <a:pPr defTabSz="906463"/>
              <a:t>28</a:t>
            </a:fld>
            <a:endParaRPr lang="en-US" dirty="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BB50B4DF-CFE5-4D66-8A6A-64E3F03F876B}" type="slidenum">
              <a:rPr lang="en-US" smtClean="0"/>
              <a:pPr defTabSz="906463"/>
              <a:t>29</a:t>
            </a:fld>
            <a:endParaRPr lang="en-US" dirty="0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9F5D1E16-E418-4395-8191-B6D059B73262}" type="slidenum">
              <a:rPr lang="en-US" smtClean="0"/>
              <a:pPr defTabSz="906463"/>
              <a:t>30</a:t>
            </a:fld>
            <a:endParaRPr lang="en-US" dirty="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BB40C4D1-6C52-4715-AFCA-0E28822CCA2B}" type="slidenum">
              <a:rPr lang="en-US" smtClean="0"/>
              <a:pPr defTabSz="906463"/>
              <a:t>2</a:t>
            </a:fld>
            <a:endParaRPr lang="en-US" dirty="0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4C19963C-CC0C-4D30-966E-2FC3AC0EF707}" type="slidenum">
              <a:rPr lang="en-US" smtClean="0"/>
              <a:pPr defTabSz="906463"/>
              <a:t>31</a:t>
            </a:fld>
            <a:endParaRPr lang="en-US" dirty="0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78DE42B4-48E1-47B4-ACBC-309AA9E58BC8}" type="slidenum">
              <a:rPr lang="en-US" smtClean="0"/>
              <a:pPr defTabSz="906463"/>
              <a:t>32</a:t>
            </a:fld>
            <a:endParaRPr lang="en-US" dirty="0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0113" y="739775"/>
            <a:ext cx="4933950" cy="3700463"/>
          </a:xfrm>
          <a:ln/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896938" y="4687808"/>
            <a:ext cx="4941887" cy="4441667"/>
          </a:xfrm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0113" y="739775"/>
            <a:ext cx="4933950" cy="3700463"/>
          </a:xfrm>
          <a:ln/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xfrm>
            <a:off x="896938" y="4687808"/>
            <a:ext cx="4941887" cy="4441667"/>
          </a:xfrm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0113" y="739775"/>
            <a:ext cx="4933950" cy="3700463"/>
          </a:xfrm>
          <a:ln/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xfrm>
            <a:off x="896938" y="4687808"/>
            <a:ext cx="4941887" cy="4441667"/>
          </a:xfrm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s-Latn-BA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DF0053A3-EB71-4C5F-B316-A65FA023E817}" type="slidenum">
              <a:rPr lang="en-US" smtClean="0"/>
              <a:pPr defTabSz="906463"/>
              <a:t>56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s-Latn-BA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3B1311EB-D7CA-4B70-AC59-ECE2C1895B93}" type="slidenum">
              <a:rPr lang="en-US" smtClean="0"/>
              <a:pPr defTabSz="906463"/>
              <a:t>57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C226BCDD-31DF-4E5E-BE44-5868960EF390}" type="slidenum">
              <a:rPr lang="en-US" smtClean="0"/>
              <a:pPr defTabSz="906463"/>
              <a:t>59</a:t>
            </a:fld>
            <a:endParaRPr lang="en-US" dirty="0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5AC5F4A2-A0A5-4653-B2C0-712FC663D9D3}" type="slidenum">
              <a:rPr lang="en-US" smtClean="0"/>
              <a:pPr defTabSz="906463"/>
              <a:t>67</a:t>
            </a:fld>
            <a:endParaRPr lang="en-US" dirty="0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893D04A9-5C5A-4FFF-98D1-2F1B9C848290}" type="slidenum">
              <a:rPr lang="en-US" smtClean="0"/>
              <a:pPr defTabSz="906463"/>
              <a:t>4</a:t>
            </a:fld>
            <a:endParaRPr lang="en-US" dirty="0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74FA2F9D-0202-48A4-89D6-1C97D5F9D4B6}" type="slidenum">
              <a:rPr lang="en-US" smtClean="0"/>
              <a:pPr defTabSz="906463"/>
              <a:t>68</a:t>
            </a:fld>
            <a:endParaRPr lang="en-US" dirty="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787E787C-E8BD-4FB5-A532-DEF47CD27D10}" type="slidenum">
              <a:rPr lang="en-US" smtClean="0"/>
              <a:pPr defTabSz="906463"/>
              <a:t>72</a:t>
            </a:fld>
            <a:endParaRPr lang="en-US" dirty="0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6463" y="741363"/>
            <a:ext cx="4933950" cy="3700462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>
              <a:buClr>
                <a:srgbClr val="FFFF66"/>
              </a:buClr>
              <a:buFont typeface="Wingdings" pitchFamily="2" charset="2"/>
              <a:buNone/>
            </a:pPr>
            <a:endParaRPr lang="en-GB" altLang="de-DE" sz="1400" b="1" dirty="0" smtClean="0">
              <a:latin typeface="Garamond" pitchFamily="18" charset="0"/>
              <a:ea typeface="SimSun" pitchFamily="2" charset="-122"/>
              <a:cs typeface="Times New Roman" pitchFamily="18" charset="0"/>
            </a:endParaRPr>
          </a:p>
          <a:p>
            <a:endParaRPr lang="en-GB" sz="1400" dirty="0" smtClean="0"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A6446C10-EEAB-4436-8094-D733D5418984}" type="slidenum">
              <a:rPr lang="en-US" smtClean="0"/>
              <a:pPr defTabSz="906463"/>
              <a:t>73</a:t>
            </a:fld>
            <a:endParaRPr lang="en-US" dirty="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6463" y="741363"/>
            <a:ext cx="4933950" cy="3700462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>
              <a:buClr>
                <a:srgbClr val="FFFF66"/>
              </a:buClr>
              <a:buFont typeface="Wingdings" pitchFamily="2" charset="2"/>
              <a:buNone/>
            </a:pPr>
            <a:endParaRPr lang="en-GB" altLang="de-DE" sz="1400" b="1" dirty="0" smtClean="0">
              <a:latin typeface="Garamond" pitchFamily="18" charset="0"/>
              <a:ea typeface="SimSun" pitchFamily="2" charset="-122"/>
              <a:cs typeface="Times New Roman" pitchFamily="18" charset="0"/>
            </a:endParaRPr>
          </a:p>
          <a:p>
            <a:endParaRPr lang="en-GB" sz="1400" dirty="0" smtClean="0"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DA870A72-2BA0-439B-B8BC-91070646EFBB}" type="slidenum">
              <a:rPr lang="en-US" smtClean="0"/>
              <a:pPr defTabSz="906463"/>
              <a:t>8</a:t>
            </a:fld>
            <a:endParaRPr lang="en-US" dirty="0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62C55BAE-871D-4E71-AC46-16842AA04ACC}" type="slidenum">
              <a:rPr lang="en-US" smtClean="0"/>
              <a:pPr defTabSz="906463"/>
              <a:t>13</a:t>
            </a:fld>
            <a:endParaRPr lang="en-US" dirty="0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DB70F3B9-C82A-46CA-9A7F-BC65229871F8}" type="slidenum">
              <a:rPr lang="en-US" smtClean="0"/>
              <a:pPr defTabSz="906463"/>
              <a:t>14</a:t>
            </a:fld>
            <a:endParaRPr lang="en-US" dirty="0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F31C2524-240F-4A61-81FE-7C5440642371}" type="slidenum">
              <a:rPr lang="en-US" smtClean="0"/>
              <a:pPr defTabSz="906463"/>
              <a:t>18</a:t>
            </a:fld>
            <a:endParaRPr lang="en-US" dirty="0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A7E4139B-506A-40FD-9210-89EECB03BD10}" type="slidenum">
              <a:rPr lang="en-US" smtClean="0"/>
              <a:pPr defTabSz="906463"/>
              <a:t>19</a:t>
            </a:fld>
            <a:endParaRPr lang="en-US" dirty="0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463"/>
            <a:fld id="{EAD32EE9-13E8-446F-BC50-E2F5B9E571DD}" type="slidenum">
              <a:rPr lang="en-US" smtClean="0"/>
              <a:pPr defTabSz="906463"/>
              <a:t>20</a:t>
            </a:fld>
            <a:endParaRPr lang="en-US" dirty="0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endParaRPr lang="bs-Latn-BA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endParaRPr lang="bs-Latn-BA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endParaRPr lang="bs-Latn-BA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</p:grpSp>
      </p:grpSp>
      <p:sp>
        <p:nvSpPr>
          <p:cNvPr id="2459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59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753448E-C008-491A-A4B5-B6966E95E6BA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63925B3-5CDA-423F-9109-10F0EA6817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2895600"/>
          </a:xfrm>
        </p:spPr>
        <p:txBody>
          <a:bodyPr/>
          <a:lstStyle/>
          <a:p>
            <a:pPr lvl="0"/>
            <a:endParaRPr lang="bs-Latn-BA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1066800" y="3505200"/>
            <a:ext cx="75438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14900" y="3505200"/>
            <a:ext cx="36957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s-Latn-B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D77C1-2D46-4361-84EC-956F35C83D0F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19B46-ED3F-4540-83F6-6C10EADA88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B9A15-8F35-479F-BE3C-8350654DA4A2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DF5F2-7D46-4D4F-96BD-7FCB53F355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C9A5F-35A5-4DD6-B414-93873AB1BFF5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0D6AB-FAB0-40DA-BEF8-25F3A75CDE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A8AC5-AB51-46A4-94A0-7D7347BB8268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F1414-31A1-4FB1-9959-4B48B4D68B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E0938-7AE3-4FF8-BA7D-9F5533968C38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9B579-FA4A-4513-85E6-BFC527386E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911AC-F890-4F47-9C1C-8B8F429DB6D3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C398D-5B2E-42D7-8F1B-382C10332A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36E9F-DA6E-46C5-8D4E-A2C1E8516E21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EB4D5-2112-4A1A-9D65-06B9066055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87529-CA80-4265-B85B-B6025A77C50F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1EC67-5AEC-4D60-B6DA-6382C3677D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s-Latn-B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63B65-BA98-4DAC-BE0B-EEADF43FEC63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47F6E-2BC1-41B0-BBF3-03237A49B2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43E04-7A4C-49B9-B45A-A3ED05671009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620FD-B377-4518-9F64-EEE84D2ED8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31628-C616-4300-A850-D1774288CB16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699DA-AD69-40C7-AF58-4642EE592F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endParaRPr lang="bs-Latn-BA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endParaRPr lang="bs-Latn-BA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itchFamily="2" charset="2"/>
                <a:buNone/>
                <a:defRPr/>
              </a:pPr>
              <a:endParaRPr lang="bs-Latn-BA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itchFamily="2" charset="2"/>
                  <a:buNone/>
                  <a:defRPr/>
                </a:pPr>
                <a:endParaRPr lang="bs-Latn-BA"/>
              </a:p>
            </p:txBody>
          </p:sp>
        </p:grpSp>
      </p:grpSp>
      <p:sp>
        <p:nvSpPr>
          <p:cNvPr id="5736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36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FABDA31D-2F86-41F5-87BA-EADF0EF223B7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BD69880-0565-421A-ADDF-8EA5018AF4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C4AF0-1212-4B89-8D72-13EB60962E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33AB4-F76D-409A-B003-4FAEA36B4B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981200"/>
            <a:ext cx="36957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981200"/>
            <a:ext cx="36957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55097-2954-4007-BFF1-470E218330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D7689-EA81-4C0B-A6B3-40129A60F1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0779C-9979-48ED-AC24-8C59A6BCFA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0A849-4DF7-4BBC-B688-E8ECBDF9CF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44630-D4E6-4B92-9DBE-CB1256DC9F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s-Latn-B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2644A-3A00-4A63-AD35-929A06C531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EF7FC-B04C-4571-8C28-82E484C6DC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02475" y="334963"/>
            <a:ext cx="2041525" cy="45418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6313" y="334963"/>
            <a:ext cx="5973762" cy="454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DC68A-C674-4FED-843A-8147E39512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289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2895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2895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1066800" y="3505200"/>
            <a:ext cx="75438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bs-Latn-BA" dirty="0"/>
          </a:p>
        </p:txBody>
      </p:sp>
    </p:spTree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</p:spTree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771" y="492353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57200" y="16764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57200" y="16764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2895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14900" y="3505200"/>
            <a:ext cx="3695700" cy="137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s-Latn-B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21" Type="http://schemas.openxmlformats.org/officeDocument/2006/relationships/image" Target="../media/image5.jpeg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63"/>
          <p:cNvPicPr>
            <a:picLocks noChangeAspect="1" noChangeArrowheads="1"/>
          </p:cNvPicPr>
          <p:nvPr/>
        </p:nvPicPr>
        <p:blipFill>
          <a:blip r:embed="rId17" cstate="print"/>
          <a:srcRect l="29260"/>
          <a:stretch>
            <a:fillRect/>
          </a:stretch>
        </p:blipFill>
        <p:spPr bwMode="auto">
          <a:xfrm>
            <a:off x="0" y="0"/>
            <a:ext cx="914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6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053" name="Picture 367" descr="eu-fla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04800" y="6172200"/>
            <a:ext cx="762000" cy="506413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</p:pic>
      <p:sp>
        <p:nvSpPr>
          <p:cNvPr id="23922" name="Rectangle 370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00" r:id="rId1"/>
    <p:sldLayoutId id="2147484565" r:id="rId2"/>
    <p:sldLayoutId id="2147484566" r:id="rId3"/>
    <p:sldLayoutId id="2147484567" r:id="rId4"/>
    <p:sldLayoutId id="2147484568" r:id="rId5"/>
    <p:sldLayoutId id="2147484569" r:id="rId6"/>
    <p:sldLayoutId id="2147484570" r:id="rId7"/>
    <p:sldLayoutId id="2147484571" r:id="rId8"/>
    <p:sldLayoutId id="2147484572" r:id="rId9"/>
    <p:sldLayoutId id="2147484573" r:id="rId10"/>
    <p:sldLayoutId id="2147484574" r:id="rId11"/>
    <p:sldLayoutId id="2147484575" r:id="rId12"/>
    <p:sldLayoutId id="2147484576" r:id="rId13"/>
    <p:sldLayoutId id="2147484577" r:id="rId14"/>
    <p:sldLayoutId id="2147484578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4726AE1E-3BA0-4D46-958E-B012D5EBBF82}" type="datetime1">
              <a:rPr lang="en-US"/>
              <a:pPr>
                <a:defRPr/>
              </a:pPr>
              <a:t>9/19/2011</a:t>
            </a:fld>
            <a:endParaRPr lang="en-US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dirty="0"/>
              <a:t>An EU-funded Project Managed by the European Agency for Reconstruction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26639580-E5CE-4E56-8FFA-F29E549AB8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9" r:id="rId1"/>
    <p:sldLayoutId id="2147484580" r:id="rId2"/>
    <p:sldLayoutId id="2147484581" r:id="rId3"/>
    <p:sldLayoutId id="2147484582" r:id="rId4"/>
    <p:sldLayoutId id="2147484583" r:id="rId5"/>
    <p:sldLayoutId id="2147484584" r:id="rId6"/>
    <p:sldLayoutId id="2147484585" r:id="rId7"/>
    <p:sldLayoutId id="2147484586" r:id="rId8"/>
    <p:sldLayoutId id="2147484587" r:id="rId9"/>
    <p:sldLayoutId id="2147484588" r:id="rId10"/>
    <p:sldLayoutId id="214748458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3" cstate="print"/>
          <a:srcRect l="29260"/>
          <a:stretch>
            <a:fillRect/>
          </a:stretch>
        </p:blipFill>
        <p:spPr bwMode="auto">
          <a:xfrm>
            <a:off x="0" y="0"/>
            <a:ext cx="914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Freeform 4"/>
          <p:cNvSpPr>
            <a:spLocks/>
          </p:cNvSpPr>
          <p:nvPr/>
        </p:nvSpPr>
        <p:spPr bwMode="hidden">
          <a:xfrm>
            <a:off x="885825" y="1843088"/>
            <a:ext cx="8258175" cy="5014912"/>
          </a:xfrm>
          <a:custGeom>
            <a:avLst/>
            <a:gdLst/>
            <a:ahLst/>
            <a:cxnLst>
              <a:cxn ang="0">
                <a:pos x="0" y="3159"/>
              </a:cxn>
              <a:cxn ang="0">
                <a:pos x="5184" y="3159"/>
              </a:cxn>
              <a:cxn ang="0">
                <a:pos x="5184" y="0"/>
              </a:cxn>
              <a:cxn ang="0">
                <a:pos x="0" y="0"/>
              </a:cxn>
              <a:cxn ang="0">
                <a:pos x="0" y="3159"/>
              </a:cxn>
              <a:cxn ang="0">
                <a:pos x="0" y="3159"/>
              </a:cxn>
            </a:cxnLst>
            <a:rect l="0" t="0" r="r" b="b"/>
            <a:pathLst>
              <a:path w="5184" h="3159">
                <a:moveTo>
                  <a:pt x="0" y="3159"/>
                </a:moveTo>
                <a:lnTo>
                  <a:pt x="5184" y="3159"/>
                </a:lnTo>
                <a:lnTo>
                  <a:pt x="5184" y="0"/>
                </a:lnTo>
                <a:lnTo>
                  <a:pt x="0" y="0"/>
                </a:lnTo>
                <a:lnTo>
                  <a:pt x="0" y="3159"/>
                </a:lnTo>
                <a:lnTo>
                  <a:pt x="0" y="3159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25" name="Freeform 5"/>
          <p:cNvSpPr>
            <a:spLocks/>
          </p:cNvSpPr>
          <p:nvPr/>
        </p:nvSpPr>
        <p:spPr bwMode="hidden">
          <a:xfrm>
            <a:off x="0" y="1843088"/>
            <a:ext cx="1524000" cy="50149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159"/>
              </a:cxn>
              <a:cxn ang="0">
                <a:pos x="556" y="3159"/>
              </a:cxn>
              <a:cxn ang="0">
                <a:pos x="556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556" h="3159">
                <a:moveTo>
                  <a:pt x="0" y="0"/>
                </a:moveTo>
                <a:lnTo>
                  <a:pt x="0" y="3159"/>
                </a:lnTo>
                <a:lnTo>
                  <a:pt x="556" y="3159"/>
                </a:lnTo>
                <a:lnTo>
                  <a:pt x="5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28" name="Freeform 8"/>
          <p:cNvSpPr>
            <a:spLocks/>
          </p:cNvSpPr>
          <p:nvPr/>
        </p:nvSpPr>
        <p:spPr bwMode="ltGray">
          <a:xfrm>
            <a:off x="1508125" y="2576513"/>
            <a:ext cx="31750" cy="4281487"/>
          </a:xfrm>
          <a:custGeom>
            <a:avLst/>
            <a:gdLst/>
            <a:ahLst/>
            <a:cxnLst>
              <a:cxn ang="0">
                <a:pos x="0" y="2697"/>
              </a:cxn>
              <a:cxn ang="0">
                <a:pos x="12" y="2697"/>
              </a:cxn>
              <a:cxn ang="0">
                <a:pos x="12" y="0"/>
              </a:cxn>
              <a:cxn ang="0">
                <a:pos x="0" y="0"/>
              </a:cxn>
              <a:cxn ang="0">
                <a:pos x="0" y="2697"/>
              </a:cxn>
              <a:cxn ang="0">
                <a:pos x="0" y="2697"/>
              </a:cxn>
            </a:cxnLst>
            <a:rect l="0" t="0" r="r" b="b"/>
            <a:pathLst>
              <a:path w="12" h="2697">
                <a:moveTo>
                  <a:pt x="0" y="2697"/>
                </a:moveTo>
                <a:lnTo>
                  <a:pt x="12" y="2697"/>
                </a:lnTo>
                <a:lnTo>
                  <a:pt x="12" y="0"/>
                </a:lnTo>
                <a:lnTo>
                  <a:pt x="0" y="0"/>
                </a:lnTo>
                <a:lnTo>
                  <a:pt x="0" y="2697"/>
                </a:lnTo>
                <a:lnTo>
                  <a:pt x="0" y="2697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30" name="Freeform 10"/>
          <p:cNvSpPr>
            <a:spLocks/>
          </p:cNvSpPr>
          <p:nvPr/>
        </p:nvSpPr>
        <p:spPr bwMode="ltGray">
          <a:xfrm>
            <a:off x="1508125" y="2176463"/>
            <a:ext cx="31750" cy="400050"/>
          </a:xfrm>
          <a:custGeom>
            <a:avLst/>
            <a:gdLst/>
            <a:ahLst/>
            <a:cxnLst>
              <a:cxn ang="0">
                <a:pos x="0" y="252"/>
              </a:cxn>
              <a:cxn ang="0">
                <a:pos x="12" y="252"/>
              </a:cxn>
              <a:cxn ang="0">
                <a:pos x="12" y="0"/>
              </a:cxn>
              <a:cxn ang="0">
                <a:pos x="0" y="0"/>
              </a:cxn>
              <a:cxn ang="0">
                <a:pos x="0" y="252"/>
              </a:cxn>
              <a:cxn ang="0">
                <a:pos x="0" y="252"/>
              </a:cxn>
            </a:cxnLst>
            <a:rect l="0" t="0" r="r" b="b"/>
            <a:pathLst>
              <a:path w="12" h="252">
                <a:moveTo>
                  <a:pt x="0" y="252"/>
                </a:moveTo>
                <a:lnTo>
                  <a:pt x="12" y="252"/>
                </a:lnTo>
                <a:lnTo>
                  <a:pt x="12" y="0"/>
                </a:lnTo>
                <a:lnTo>
                  <a:pt x="0" y="0"/>
                </a:lnTo>
                <a:lnTo>
                  <a:pt x="0" y="252"/>
                </a:lnTo>
                <a:lnTo>
                  <a:pt x="0" y="25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32" name="Freeform 12"/>
          <p:cNvSpPr>
            <a:spLocks/>
          </p:cNvSpPr>
          <p:nvPr/>
        </p:nvSpPr>
        <p:spPr bwMode="ltGray">
          <a:xfrm>
            <a:off x="1508125" y="1809750"/>
            <a:ext cx="31750" cy="666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20"/>
              </a:cxn>
              <a:cxn ang="0">
                <a:pos x="12" y="420"/>
              </a:cxn>
              <a:cxn ang="0">
                <a:pos x="1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2" h="420">
                <a:moveTo>
                  <a:pt x="0" y="0"/>
                </a:moveTo>
                <a:lnTo>
                  <a:pt x="0" y="420"/>
                </a:lnTo>
                <a:lnTo>
                  <a:pt x="12" y="420"/>
                </a:lnTo>
                <a:lnTo>
                  <a:pt x="12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33" name="Freeform 13"/>
          <p:cNvSpPr>
            <a:spLocks/>
          </p:cNvSpPr>
          <p:nvPr/>
        </p:nvSpPr>
        <p:spPr bwMode="ltGray">
          <a:xfrm>
            <a:off x="0" y="1833563"/>
            <a:ext cx="958850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"/>
              </a:cxn>
              <a:cxn ang="0">
                <a:pos x="251" y="12"/>
              </a:cxn>
              <a:cxn ang="0">
                <a:pos x="251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51" h="12">
                <a:moveTo>
                  <a:pt x="0" y="0"/>
                </a:moveTo>
                <a:lnTo>
                  <a:pt x="0" y="12"/>
                </a:lnTo>
                <a:lnTo>
                  <a:pt x="251" y="12"/>
                </a:lnTo>
                <a:lnTo>
                  <a:pt x="251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34" name="Freeform 14"/>
          <p:cNvSpPr>
            <a:spLocks/>
          </p:cNvSpPr>
          <p:nvPr/>
        </p:nvSpPr>
        <p:spPr bwMode="ltGray">
          <a:xfrm>
            <a:off x="2095500" y="1833563"/>
            <a:ext cx="687388" cy="19050"/>
          </a:xfrm>
          <a:custGeom>
            <a:avLst/>
            <a:gdLst/>
            <a:ahLst/>
            <a:cxnLst>
              <a:cxn ang="0">
                <a:pos x="251" y="0"/>
              </a:cxn>
              <a:cxn ang="0">
                <a:pos x="0" y="0"/>
              </a:cxn>
              <a:cxn ang="0">
                <a:pos x="0" y="12"/>
              </a:cxn>
              <a:cxn ang="0">
                <a:pos x="251" y="12"/>
              </a:cxn>
              <a:cxn ang="0">
                <a:pos x="251" y="0"/>
              </a:cxn>
              <a:cxn ang="0">
                <a:pos x="251" y="0"/>
              </a:cxn>
            </a:cxnLst>
            <a:rect l="0" t="0" r="r" b="b"/>
            <a:pathLst>
              <a:path w="251" h="12">
                <a:moveTo>
                  <a:pt x="251" y="0"/>
                </a:moveTo>
                <a:lnTo>
                  <a:pt x="0" y="0"/>
                </a:lnTo>
                <a:lnTo>
                  <a:pt x="0" y="12"/>
                </a:lnTo>
                <a:lnTo>
                  <a:pt x="251" y="12"/>
                </a:lnTo>
                <a:lnTo>
                  <a:pt x="251" y="0"/>
                </a:lnTo>
                <a:lnTo>
                  <a:pt x="251" y="0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2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35" name="Freeform 15"/>
          <p:cNvSpPr>
            <a:spLocks/>
          </p:cNvSpPr>
          <p:nvPr/>
        </p:nvSpPr>
        <p:spPr bwMode="ltGray">
          <a:xfrm>
            <a:off x="950913" y="1833563"/>
            <a:ext cx="1144587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"/>
              </a:cxn>
              <a:cxn ang="0">
                <a:pos x="418" y="12"/>
              </a:cxn>
              <a:cxn ang="0">
                <a:pos x="41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18" h="12">
                <a:moveTo>
                  <a:pt x="0" y="0"/>
                </a:moveTo>
                <a:lnTo>
                  <a:pt x="0" y="12"/>
                </a:lnTo>
                <a:lnTo>
                  <a:pt x="418" y="12"/>
                </a:lnTo>
                <a:lnTo>
                  <a:pt x="41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56336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976313" y="334963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37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981200"/>
            <a:ext cx="7543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1"/>
            <a:r>
              <a:rPr lang="en-US" smtClean="0"/>
              <a:t>Fifth level</a:t>
            </a:r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950913" y="6359525"/>
            <a:ext cx="2133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b="0" dirty="0">
                <a:solidFill>
                  <a:schemeClr val="tx1"/>
                </a:solidFill>
                <a:latin typeface="Tahoma" pitchFamily="34" charset="0"/>
              </a:rPr>
              <a:t>This project is funded by </a:t>
            </a:r>
            <a:br>
              <a:rPr lang="en-GB" sz="800" b="0" dirty="0">
                <a:solidFill>
                  <a:schemeClr val="tx1"/>
                </a:solidFill>
                <a:latin typeface="Tahoma" pitchFamily="34" charset="0"/>
              </a:rPr>
            </a:br>
            <a:r>
              <a:rPr lang="en-GB" sz="800" b="0" dirty="0">
                <a:solidFill>
                  <a:schemeClr val="tx1"/>
                </a:solidFill>
                <a:latin typeface="Tahoma" pitchFamily="34" charset="0"/>
              </a:rPr>
              <a:t>the European Union</a:t>
            </a:r>
            <a:endParaRPr lang="en-US" sz="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pic>
        <p:nvPicPr>
          <p:cNvPr id="4110" name="Picture 2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05800" y="6172200"/>
            <a:ext cx="609600" cy="523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6019800" y="6324600"/>
            <a:ext cx="2209800" cy="520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en-GB" sz="800" b="0" dirty="0">
                <a:solidFill>
                  <a:schemeClr val="tx1"/>
                </a:solidFill>
                <a:latin typeface="Tahoma" pitchFamily="34" charset="0"/>
              </a:rPr>
              <a:t>A project implemented by</a:t>
            </a:r>
            <a:br>
              <a:rPr lang="en-GB" sz="800" b="0" dirty="0">
                <a:solidFill>
                  <a:schemeClr val="tx1"/>
                </a:solidFill>
                <a:latin typeface="Tahoma" pitchFamily="34" charset="0"/>
              </a:rPr>
            </a:br>
            <a:r>
              <a:rPr lang="en-GB" sz="800" b="0" dirty="0">
                <a:solidFill>
                  <a:schemeClr val="tx1"/>
                </a:solidFill>
                <a:latin typeface="Tahoma" pitchFamily="34" charset="0"/>
              </a:rPr>
              <a:t>BDPA in association with </a:t>
            </a:r>
          </a:p>
          <a:p>
            <a:pPr algn="r" eaLnBrk="0" hangingPunct="0">
              <a:spcBef>
                <a:spcPct val="50000"/>
              </a:spcBef>
              <a:defRPr/>
            </a:pPr>
            <a:r>
              <a:rPr lang="en-GB" sz="800" b="0" dirty="0">
                <a:solidFill>
                  <a:schemeClr val="tx1"/>
                </a:solidFill>
                <a:latin typeface="Tahoma" pitchFamily="34" charset="0"/>
              </a:rPr>
              <a:t>EWC / MDF / CEU</a:t>
            </a:r>
            <a:r>
              <a:rPr lang="en-US" sz="800" b="0" dirty="0">
                <a:solidFill>
                  <a:schemeClr val="tx1"/>
                </a:solidFill>
                <a:latin typeface="Tahoma" pitchFamily="34" charset="0"/>
              </a:rPr>
              <a:t> </a:t>
            </a:r>
          </a:p>
        </p:txBody>
      </p:sp>
      <p:pic>
        <p:nvPicPr>
          <p:cNvPr id="4112" name="Picture 22" descr="eu-fla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23825" y="6189663"/>
            <a:ext cx="762000" cy="506412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</p:pic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0" y="1828800"/>
            <a:ext cx="1066800" cy="687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en-GB" sz="1200" b="0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en-US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56363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5123A76-A9C7-42E7-A719-7C6E40ADCE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01" r:id="rId1"/>
    <p:sldLayoutId id="2147484590" r:id="rId2"/>
    <p:sldLayoutId id="2147484591" r:id="rId3"/>
    <p:sldLayoutId id="2147484592" r:id="rId4"/>
    <p:sldLayoutId id="2147484593" r:id="rId5"/>
    <p:sldLayoutId id="2147484594" r:id="rId6"/>
    <p:sldLayoutId id="2147484595" r:id="rId7"/>
    <p:sldLayoutId id="2147484596" r:id="rId8"/>
    <p:sldLayoutId id="2147484597" r:id="rId9"/>
    <p:sldLayoutId id="2147484598" r:id="rId10"/>
    <p:sldLayoutId id="214748459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EU_flag.jp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6200" y="76200"/>
            <a:ext cx="8382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01713" y="76200"/>
            <a:ext cx="6637337" cy="558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ea typeface="ＭＳ Ｐゴシック" pitchFamily="-107" charset="-128"/>
            </a:endParaRPr>
          </a:p>
        </p:txBody>
      </p:sp>
      <p:pic>
        <p:nvPicPr>
          <p:cNvPr id="4" name="Picture 6" descr="logo+pozadi.jpg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726363" y="76200"/>
            <a:ext cx="1341437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slajfna_tanja.jpg"/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0" y="6537325"/>
            <a:ext cx="9144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03" r:id="rId1"/>
    <p:sldLayoutId id="2147484604" r:id="rId2"/>
    <p:sldLayoutId id="2147484605" r:id="rId3"/>
    <p:sldLayoutId id="2147484606" r:id="rId4"/>
    <p:sldLayoutId id="2147484607" r:id="rId5"/>
    <p:sldLayoutId id="2147484608" r:id="rId6"/>
    <p:sldLayoutId id="2147484609" r:id="rId7"/>
    <p:sldLayoutId id="2147484610" r:id="rId8"/>
    <p:sldLayoutId id="2147484611" r:id="rId9"/>
    <p:sldLayoutId id="2147484612" r:id="rId10"/>
    <p:sldLayoutId id="2147484613" r:id="rId11"/>
    <p:sldLayoutId id="2147484614" r:id="rId12"/>
    <p:sldLayoutId id="2147484615" r:id="rId13"/>
    <p:sldLayoutId id="2147484617" r:id="rId14"/>
    <p:sldLayoutId id="2147484618" r:id="rId15"/>
    <p:sldLayoutId id="2147484619" r:id="rId16"/>
    <p:sldLayoutId id="2147484620" r:id="rId17"/>
    <p:sldLayoutId id="2147484621" r:id="rId18"/>
  </p:sldLayoutIdLst>
  <p:transition spd="med">
    <p:fade/>
  </p:transition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9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9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uropeaid/work/procedures/index_en.ht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nvironment/gpp/toolkit_en.htm" TargetMode="External"/><Relationship Id="rId2" Type="http://schemas.openxmlformats.org/officeDocument/2006/relationships/hyperlink" Target="http://ec.europa.eu/europeaid/sp/gender-toolkit/index.htm" TargetMode="External"/><Relationship Id="rId1" Type="http://schemas.openxmlformats.org/officeDocument/2006/relationships/slideLayout" Target="../slideLayouts/slideLayout39.xml"/><Relationship Id="rId6" Type="http://schemas.openxmlformats.org/officeDocument/2006/relationships/hyperlink" Target="http://ec.europa.eu/enlargement/archives/ear/sectors/main/documents/EAR_Practical_Guide_on_Minority_Issues_Mainstreaming.pdf" TargetMode="External"/><Relationship Id="rId5" Type="http://schemas.openxmlformats.org/officeDocument/2006/relationships/hyperlink" Target="http://europa.eu/legislation_summaries/employment_and_social_policy/disability_and_old_age/c11414_en.htm" TargetMode="External"/><Relationship Id="rId4" Type="http://schemas.openxmlformats.org/officeDocument/2006/relationships/hyperlink" Target="http://ec.europa.eu/europeaid/multimedia/publications/documents/thematic/europeaid-environmental-handbook_en.pdf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3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ec.europa.eu/europeaid/work/onlineservices/pador/index_en.htm" TargetMode="External"/><Relationship Id="rId1" Type="http://schemas.openxmlformats.org/officeDocument/2006/relationships/slideLayout" Target="../slideLayouts/slideLayout3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ropa.gov.rs/" TargetMode="External"/><Relationship Id="rId2" Type="http://schemas.openxmlformats.org/officeDocument/2006/relationships/hyperlink" Target="http://www.srb-bih.org/" TargetMode="External"/><Relationship Id="rId1" Type="http://schemas.openxmlformats.org/officeDocument/2006/relationships/slideLayout" Target="../slideLayouts/slideLayout39.xml"/><Relationship Id="rId5" Type="http://schemas.openxmlformats.org/officeDocument/2006/relationships/hyperlink" Target="http://ec.europa.eu/europeaid/work/funding/index_en.htm" TargetMode="External"/><Relationship Id="rId4" Type="http://schemas.openxmlformats.org/officeDocument/2006/relationships/hyperlink" Target="http://www.dei.gov.ba/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i.gov.ba/" TargetMode="External"/><Relationship Id="rId2" Type="http://schemas.openxmlformats.org/officeDocument/2006/relationships/hyperlink" Target="http://www.evropa.gov.rs/" TargetMode="External"/><Relationship Id="rId1" Type="http://schemas.openxmlformats.org/officeDocument/2006/relationships/slideLayout" Target="../slideLayouts/slideLayout39.xml"/><Relationship Id="rId4" Type="http://schemas.openxmlformats.org/officeDocument/2006/relationships/hyperlink" Target="http://ec.europa.eu/europeaid/work/procedures/index_en.htm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rb-bih.org/" TargetMode="External"/><Relationship Id="rId2" Type="http://schemas.openxmlformats.org/officeDocument/2006/relationships/hyperlink" Target="mailto:office@srb-bih.org" TargetMode="External"/><Relationship Id="rId1" Type="http://schemas.openxmlformats.org/officeDocument/2006/relationships/slideLayout" Target="../slideLayouts/slideLayout41.xml"/><Relationship Id="rId4" Type="http://schemas.openxmlformats.org/officeDocument/2006/relationships/hyperlink" Target="mailto:danijela.konjic@srb-bih.org" TargetMode="Externa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7" descr="plav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itle 24"/>
          <p:cNvSpPr>
            <a:spLocks noGrp="1"/>
          </p:cNvSpPr>
          <p:nvPr>
            <p:ph type="ctrTitle"/>
          </p:nvPr>
        </p:nvSpPr>
        <p:spPr bwMode="auto">
          <a:xfrm>
            <a:off x="933450" y="2562553"/>
            <a:ext cx="7277100" cy="89011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indent="-342900">
              <a:lnSpc>
                <a:spcPct val="8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  <a:latin typeface="+mn-lt"/>
              </a:rPr>
              <a:t>IPA </a:t>
            </a:r>
            <a:r>
              <a:rPr lang="en-US" sz="3200" dirty="0" err="1" smtClean="0">
                <a:solidFill>
                  <a:schemeClr val="bg1"/>
                </a:solidFill>
                <a:latin typeface="+mn-lt"/>
              </a:rPr>
              <a:t>Prekograni</a:t>
            </a:r>
            <a:r>
              <a:rPr lang="sr-Latn-CS" sz="3200" dirty="0" smtClean="0">
                <a:solidFill>
                  <a:schemeClr val="bg1"/>
                </a:solidFill>
                <a:latin typeface="+mn-lt"/>
              </a:rPr>
              <a:t>čn</a:t>
            </a:r>
            <a:r>
              <a:rPr lang="en-US" sz="3200" dirty="0" smtClean="0">
                <a:solidFill>
                  <a:schemeClr val="bg1"/>
                </a:solidFill>
                <a:latin typeface="+mn-lt"/>
              </a:rPr>
              <a:t>i</a:t>
            </a:r>
            <a:r>
              <a:rPr lang="sr-Latn-CS" sz="32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+mn-lt"/>
              </a:rPr>
              <a:t>program</a:t>
            </a:r>
            <a:r>
              <a:rPr lang="bs-Latn-BA" sz="32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bs-Latn-BA" sz="3200" dirty="0" smtClean="0">
                <a:solidFill>
                  <a:schemeClr val="bg1"/>
                </a:solidFill>
                <a:latin typeface="+mn-lt"/>
              </a:rPr>
            </a:br>
            <a:r>
              <a:rPr lang="bs-Latn-BA" sz="3200" dirty="0" smtClean="0">
                <a:solidFill>
                  <a:schemeClr val="bg1"/>
                </a:solidFill>
                <a:latin typeface="+mn-lt"/>
              </a:rPr>
              <a:t>Srbija – Bosna i Hercegovina</a:t>
            </a:r>
            <a:endParaRPr lang="en-US" sz="3200" i="1" dirty="0" smtClean="0">
              <a:solidFill>
                <a:schemeClr val="bg1"/>
              </a:solidFill>
              <a:latin typeface="+mn-lt"/>
              <a:ea typeface="ＭＳ Ｐゴシック" pitchFamily="34" charset="-128"/>
            </a:endParaRPr>
          </a:p>
        </p:txBody>
      </p:sp>
      <p:sp>
        <p:nvSpPr>
          <p:cNvPr id="5123" name="Subtitle 25"/>
          <p:cNvSpPr>
            <a:spLocks noGrp="1"/>
          </p:cNvSpPr>
          <p:nvPr>
            <p:ph type="subTitle" idx="1"/>
          </p:nvPr>
        </p:nvSpPr>
        <p:spPr bwMode="auto">
          <a:xfrm>
            <a:off x="3214678" y="3643314"/>
            <a:ext cx="2705100" cy="582607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5100" dirty="0" smtClean="0">
                <a:solidFill>
                  <a:schemeClr val="bg1"/>
                </a:solidFill>
              </a:rPr>
              <a:t>Info</a:t>
            </a:r>
            <a:r>
              <a:rPr lang="bs-Latn-BA" sz="5100" dirty="0" smtClean="0">
                <a:solidFill>
                  <a:schemeClr val="bg1"/>
                </a:solidFill>
              </a:rPr>
              <a:t> dan</a:t>
            </a:r>
          </a:p>
          <a:p>
            <a:endParaRPr lang="en-US" sz="1800" dirty="0" smtClean="0">
              <a:solidFill>
                <a:schemeClr val="bg1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5124" name="Picture 31" descr="log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057275"/>
            <a:ext cx="3657600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4" descr="EU_flag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8775" y="5862638"/>
            <a:ext cx="806450" cy="538162"/>
          </a:xfrm>
          <a:prstGeom prst="rect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pic>
      <p:sp>
        <p:nvSpPr>
          <p:cNvPr id="5128" name="Rectangle 9"/>
          <p:cNvSpPr>
            <a:spLocks noChangeArrowheads="1"/>
          </p:cNvSpPr>
          <p:nvPr/>
        </p:nvSpPr>
        <p:spPr bwMode="auto">
          <a:xfrm>
            <a:off x="1330325" y="458787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29" name="Rectangle 10"/>
          <p:cNvSpPr>
            <a:spLocks noChangeArrowheads="1"/>
          </p:cNvSpPr>
          <p:nvPr/>
        </p:nvSpPr>
        <p:spPr bwMode="auto">
          <a:xfrm>
            <a:off x="3546475" y="2368550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4772541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dirty="0" smtClean="0">
                <a:solidFill>
                  <a:schemeClr val="bg1"/>
                </a:solidFill>
                <a:latin typeface="+mn-lt"/>
              </a:rPr>
              <a:t>mjesto i datum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028" y="798286"/>
            <a:ext cx="8149771" cy="1248227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</a:rPr>
              <a:t>Sredstva obezbijeđena za II poziv </a:t>
            </a:r>
            <a:r>
              <a:rPr lang="bs-Latn-BA" b="1" dirty="0" smtClean="0">
                <a:solidFill>
                  <a:srgbClr val="003399"/>
                </a:solidFill>
              </a:rPr>
              <a:t/>
            </a:r>
            <a:br>
              <a:rPr lang="bs-Latn-BA" b="1" dirty="0" smtClean="0">
                <a:solidFill>
                  <a:srgbClr val="003399"/>
                </a:solidFill>
              </a:rPr>
            </a:br>
            <a:r>
              <a:rPr lang="bs-Latn-BA" b="1" dirty="0" smtClean="0">
                <a:solidFill>
                  <a:srgbClr val="003399"/>
                </a:solidFill>
              </a:rPr>
              <a:t> </a:t>
            </a:r>
            <a:r>
              <a:rPr lang="bs-Latn-BA" sz="2400" b="1" dirty="0" smtClean="0">
                <a:solidFill>
                  <a:srgbClr val="003399"/>
                </a:solidFill>
              </a:rPr>
              <a:t>(sekcija 1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3.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  <a:endParaRPr lang="bs-Latn-BA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5427" y="2540002"/>
          <a:ext cx="8113486" cy="348373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97684"/>
                <a:gridCol w="1844122"/>
                <a:gridCol w="1935840"/>
                <a:gridCol w="1935840"/>
              </a:tblGrid>
              <a:tr h="133083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n-lt"/>
                          <a:ea typeface="+mn-ea"/>
                          <a:cs typeface="+mn-cs"/>
                        </a:rPr>
                        <a:t>IPA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  <a:latin typeface="+mn-lt"/>
                          <a:ea typeface="+mn-ea"/>
                          <a:cs typeface="+mn-cs"/>
                        </a:rPr>
                        <a:t> sredstva Evropske unije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2009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lain" startAt="2010"/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&amp;</a:t>
                      </a: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2011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Total</a:t>
                      </a:r>
                    </a:p>
                  </a:txBody>
                  <a:tcPr marL="68580" marR="68580" marT="0" marB="0"/>
                </a:tc>
              </a:tr>
              <a:tr h="6090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Srbija</a:t>
                      </a:r>
                      <a:endParaRPr lang="en-US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3399"/>
                          </a:solidFill>
                        </a:rPr>
                        <a:t>€ 990,000</a:t>
                      </a:r>
                      <a:endParaRPr lang="bs-Latn-BA" sz="2000" b="1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3399"/>
                          </a:solidFill>
                        </a:rPr>
                        <a:t>€ 1,800,000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 2,790,000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709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Bosna i Hercegovina</a:t>
                      </a:r>
                      <a:endParaRPr lang="en-US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3399"/>
                          </a:solidFill>
                        </a:rPr>
                        <a:t>€ 630,000</a:t>
                      </a:r>
                      <a:endParaRPr lang="bs-Latn-BA" sz="2000" b="1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3399"/>
                          </a:solidFill>
                        </a:rPr>
                        <a:t>€ 1,260,000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 1,890,000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134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Srb&amp;BiH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€ </a:t>
                      </a:r>
                      <a:r>
                        <a:rPr lang="en-GB" sz="2000" b="1" dirty="0">
                          <a:solidFill>
                            <a:srgbClr val="003399"/>
                          </a:solidFill>
                        </a:rPr>
                        <a:t>1,620,000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€ </a:t>
                      </a:r>
                      <a:r>
                        <a:rPr lang="en-GB" sz="2000" b="1" dirty="0">
                          <a:solidFill>
                            <a:srgbClr val="003399"/>
                          </a:solidFill>
                        </a:rPr>
                        <a:t>3,060,000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€ 4,680,000</a:t>
                      </a:r>
                      <a:endParaRPr lang="bs-Latn-BA" sz="2000" b="1" kern="1200" dirty="0" smtClean="0">
                        <a:solidFill>
                          <a:srgbClr val="0033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442686" y="20828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171" y="696686"/>
            <a:ext cx="8229600" cy="1074057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</a:rPr>
              <a:t>Alokacije po mjerama i po državama </a:t>
            </a:r>
            <a:r>
              <a:rPr lang="bs-Latn-BA" sz="2400" b="1" dirty="0" smtClean="0">
                <a:solidFill>
                  <a:srgbClr val="003399"/>
                </a:solidFill>
              </a:rPr>
              <a:t>(sekcija 1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3.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  <a:endParaRPr lang="bs-Latn-BA" sz="2400" b="1" dirty="0">
              <a:solidFill>
                <a:srgbClr val="003399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69817" y="1989773"/>
          <a:ext cx="8752113" cy="4368936"/>
        </p:xfrm>
        <a:graphic>
          <a:graphicData uri="http://schemas.openxmlformats.org/drawingml/2006/table">
            <a:tbl>
              <a:tblPr/>
              <a:tblGrid>
                <a:gridCol w="1045029"/>
                <a:gridCol w="987988"/>
                <a:gridCol w="956924"/>
                <a:gridCol w="986972"/>
                <a:gridCol w="972457"/>
                <a:gridCol w="928914"/>
                <a:gridCol w="928914"/>
                <a:gridCol w="972457"/>
                <a:gridCol w="972458"/>
              </a:tblGrid>
              <a:tr h="451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M</a:t>
                      </a: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jera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M</a:t>
                      </a: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jera I</a:t>
                      </a: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.1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M</a:t>
                      </a: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jera I</a:t>
                      </a: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.2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</a:tr>
              <a:tr h="561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Osa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Ekonomski</a:t>
                      </a:r>
                      <a:r>
                        <a:rPr lang="bs-Latn-BA" sz="1800" b="1" baseline="0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 razvoj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Zaštita životne sredine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Socijalna kohezija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Razmjena</a:t>
                      </a:r>
                      <a:r>
                        <a:rPr lang="bs-Latn-BA" sz="1800" b="1" baseline="0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 ljudi i ideja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</a:tr>
              <a:tr h="841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Država/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IPA al</a:t>
                      </a: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okacija</a:t>
                      </a: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SRB</a:t>
                      </a:r>
                      <a:endParaRPr lang="bs-Latn-BA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BiH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SRB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BiH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SRB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BiH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SRB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BiH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1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2009 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990,000</a:t>
                      </a:r>
                      <a:r>
                        <a:rPr lang="en-GB" sz="16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endParaRPr lang="bs-Latn-BA" sz="16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630,000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sr-Latn-CS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sr-Latn-CS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sr-Latn-CS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sr-Latn-CS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2010 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900,000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630,000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2011 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sr-Latn-CS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sr-Latn-CS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SzPts val="1100"/>
                        <a:buFont typeface="Wingdings"/>
                        <a:buChar char=""/>
                      </a:pPr>
                      <a:endParaRPr lang="en-GB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450,000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315,000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450,000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315,000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0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Ukupno</a:t>
                      </a:r>
                      <a:r>
                        <a:rPr lang="en-GB" sz="1800" b="1" dirty="0" smtClean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€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1,530,000</a:t>
                      </a:r>
                      <a:endParaRPr lang="bs-Latn-BA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1,620,000</a:t>
                      </a:r>
                      <a:endParaRPr lang="bs-Latn-BA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765,000</a:t>
                      </a:r>
                      <a:endParaRPr lang="bs-Latn-BA" sz="1800" b="1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765,000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</a:tr>
              <a:tr h="451305">
                <a:tc v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3,915,000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03399"/>
                          </a:solidFill>
                          <a:latin typeface="+mn-lt"/>
                          <a:ea typeface="Times New Roman"/>
                        </a:rPr>
                        <a:t>765,000</a:t>
                      </a:r>
                      <a:endParaRPr lang="bs-Latn-BA" sz="1800" b="1" dirty="0">
                        <a:solidFill>
                          <a:srgbClr val="003399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457200" y="183315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7656"/>
            <a:ext cx="8229600" cy="1074058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</a:rPr>
              <a:t>Pravila kofinansiranja </a:t>
            </a:r>
            <a:r>
              <a:rPr lang="bs-Latn-BA" sz="2400" b="1" dirty="0" smtClean="0">
                <a:solidFill>
                  <a:srgbClr val="003399"/>
                </a:solidFill>
              </a:rPr>
              <a:t/>
            </a:r>
            <a:br>
              <a:rPr lang="bs-Latn-BA" sz="2400" b="1" dirty="0" smtClean="0">
                <a:solidFill>
                  <a:srgbClr val="003399"/>
                </a:solidFill>
              </a:rPr>
            </a:br>
            <a:r>
              <a:rPr lang="bs-Latn-BA" sz="2400" b="1" dirty="0" smtClean="0">
                <a:solidFill>
                  <a:srgbClr val="003399"/>
                </a:solidFill>
              </a:rPr>
              <a:t>(sekcija 1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3. Vodiča</a:t>
            </a:r>
            <a:r>
              <a:rPr lang="en-US" sz="2400" b="1" dirty="0" smtClean="0">
                <a:solidFill>
                  <a:srgbClr val="003399"/>
                </a:solidFill>
              </a:rPr>
              <a:t>) </a:t>
            </a:r>
            <a:r>
              <a:rPr lang="bs-Latn-BA" sz="2400" b="1" dirty="0" smtClean="0">
                <a:solidFill>
                  <a:srgbClr val="003399"/>
                </a:solidFill>
              </a:rPr>
              <a:t/>
            </a:r>
            <a:br>
              <a:rPr lang="bs-Latn-BA" sz="2400" b="1" dirty="0" smtClean="0">
                <a:solidFill>
                  <a:srgbClr val="003399"/>
                </a:solidFill>
              </a:rPr>
            </a:br>
            <a:r>
              <a:rPr lang="bs-Latn-BA" b="1" dirty="0" smtClean="0">
                <a:solidFill>
                  <a:srgbClr val="003399"/>
                </a:solidFill>
              </a:rPr>
              <a:t/>
            </a:r>
            <a:br>
              <a:rPr lang="bs-Latn-BA" b="1" dirty="0" smtClean="0">
                <a:solidFill>
                  <a:srgbClr val="003399"/>
                </a:solidFill>
              </a:rPr>
            </a:br>
            <a:endParaRPr lang="bs-Latn-BA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442685" y="1807028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5427" y="2540002"/>
          <a:ext cx="8113486" cy="341085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149027"/>
                <a:gridCol w="2422000"/>
                <a:gridCol w="2542459"/>
              </a:tblGrid>
              <a:tr h="132460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n-lt"/>
                          <a:ea typeface="+mn-ea"/>
                          <a:cs typeface="+mn-cs"/>
                        </a:rPr>
                        <a:t>Godišnja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  <a:latin typeface="+mn-lt"/>
                          <a:ea typeface="+mn-ea"/>
                          <a:cs typeface="+mn-cs"/>
                        </a:rPr>
                        <a:t> alokacija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2009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lain" startAt="2010"/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&amp;</a:t>
                      </a:r>
                      <a:r>
                        <a:rPr lang="en-GB" sz="2000" b="1" dirty="0" smtClean="0">
                          <a:solidFill>
                            <a:srgbClr val="003399"/>
                          </a:solidFill>
                        </a:rPr>
                        <a:t>2011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 marL="68580" marR="68580" marT="0" marB="0"/>
                </a:tc>
              </a:tr>
              <a:tr h="104312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Visina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granta </a:t>
                      </a:r>
                      <a:endParaRPr lang="en-US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Min 50 % 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Max 83,6% 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Min 50%  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Max 85%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312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bs-Latn-BA" sz="2000" b="1" dirty="0" smtClean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Iznos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kofinansiranja </a:t>
                      </a:r>
                      <a:endParaRPr lang="en-US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n-lt"/>
                          <a:ea typeface="+mn-ea"/>
                          <a:cs typeface="+mn-cs"/>
                        </a:rPr>
                        <a:t>Min 16,4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  <a:latin typeface="+mn-lt"/>
                          <a:ea typeface="+mn-ea"/>
                          <a:cs typeface="+mn-cs"/>
                        </a:rPr>
                        <a:t>Max 50% 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Min 15%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Max 50% 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3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27313"/>
            <a:ext cx="9144000" cy="121920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bs-Latn-BA" sz="3400" b="1" dirty="0" smtClean="0">
                <a:solidFill>
                  <a:srgbClr val="003399"/>
                </a:solidFill>
              </a:rPr>
              <a:t>Minimalni i maksimalni iznos granta po mjerama </a:t>
            </a:r>
            <a:r>
              <a:rPr lang="bs-Latn-BA" sz="3200" b="1" dirty="0" smtClean="0">
                <a:solidFill>
                  <a:srgbClr val="003399"/>
                </a:solidFill>
              </a:rPr>
              <a:t/>
            </a:r>
            <a:br>
              <a:rPr lang="bs-Latn-BA" sz="3200" b="1" dirty="0" smtClean="0">
                <a:solidFill>
                  <a:srgbClr val="003399"/>
                </a:solidFill>
              </a:rPr>
            </a:br>
            <a:r>
              <a:rPr lang="bs-Latn-BA" sz="2400" b="1" dirty="0" smtClean="0">
                <a:solidFill>
                  <a:srgbClr val="003399"/>
                </a:solidFill>
              </a:rPr>
              <a:t>(sekcija 1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3.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  <a:endParaRPr lang="en-GB" sz="2400" b="1" dirty="0" smtClean="0">
              <a:solidFill>
                <a:srgbClr val="003399"/>
              </a:solidFill>
            </a:endParaRPr>
          </a:p>
        </p:txBody>
      </p:sp>
      <p:sp>
        <p:nvSpPr>
          <p:cNvPr id="16387" name="TextBox 17"/>
          <p:cNvSpPr txBox="1">
            <a:spLocks noChangeArrowheads="1"/>
          </p:cNvSpPr>
          <p:nvPr/>
        </p:nvSpPr>
        <p:spPr bwMode="auto">
          <a:xfrm>
            <a:off x="417513" y="3068638"/>
            <a:ext cx="773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hr-HR" sz="2000">
              <a:solidFill>
                <a:srgbClr val="FFFF66"/>
              </a:solidFill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13657" y="2082799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7030" y="2510973"/>
          <a:ext cx="8157028" cy="382653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603033"/>
                <a:gridCol w="2879786"/>
                <a:gridCol w="3674209"/>
              </a:tblGrid>
              <a:tr h="55677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M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jera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Osa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Minim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alni i maksimalni iznos pojedinačnog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granta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4234">
                <a:tc rowSpan="3"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M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jera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 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I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.1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E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konomski razvoj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100,000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- 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400,000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4234">
                <a:tc v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Zaštita životne sredine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100,000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- 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400,000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4234">
                <a:tc vMerge="1">
                  <a:txBody>
                    <a:bodyPr/>
                    <a:lstStyle/>
                    <a:p>
                      <a:endParaRPr lang="bs-Latn-B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S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ocijalna kohezija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100,000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- 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400,000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4234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M</a:t>
                      </a: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jera I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.2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Razmjena ljudi i ideja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20,000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- </a:t>
                      </a:r>
                      <a:r>
                        <a:rPr lang="en-US" sz="2000" b="1" dirty="0" smtClean="0">
                          <a:solidFill>
                            <a:srgbClr val="003399"/>
                          </a:solidFill>
                        </a:rPr>
                        <a:t>€</a:t>
                      </a:r>
                      <a:r>
                        <a:rPr lang="en-US" sz="2000" b="1" dirty="0">
                          <a:solidFill>
                            <a:srgbClr val="003399"/>
                          </a:solidFill>
                        </a:rPr>
                        <a:t> 100,000</a:t>
                      </a:r>
                      <a:endParaRPr lang="bs-Latn-BA" sz="2000" b="1" dirty="0">
                        <a:solidFill>
                          <a:srgbClr val="003399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82171"/>
            <a:ext cx="9144000" cy="7112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Važno</a:t>
            </a:r>
            <a:r>
              <a:rPr lang="en-GB" sz="4000" b="1" dirty="0" smtClean="0">
                <a:solidFill>
                  <a:srgbClr val="003399"/>
                </a:solidFill>
              </a:rPr>
              <a:t>!!!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28171" y="1502228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Horizontal Scroll 6"/>
          <p:cNvSpPr/>
          <p:nvPr/>
        </p:nvSpPr>
        <p:spPr>
          <a:xfrm>
            <a:off x="290286" y="2148114"/>
            <a:ext cx="7939314" cy="1033272"/>
          </a:xfrm>
          <a:prstGeom prst="horizontalScroll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sz="2000" dirty="0" smtClean="0">
                <a:solidFill>
                  <a:srgbClr val="003399"/>
                </a:solidFill>
              </a:rPr>
              <a:t>Minimalni i maksimalni iznosi o</a:t>
            </a:r>
            <a:r>
              <a:rPr lang="en-US" sz="2000" dirty="0" smtClean="0">
                <a:solidFill>
                  <a:srgbClr val="003399"/>
                </a:solidFill>
              </a:rPr>
              <a:t>d</a:t>
            </a:r>
            <a:r>
              <a:rPr lang="bs-Latn-BA" sz="2000" dirty="0" smtClean="0">
                <a:solidFill>
                  <a:srgbClr val="003399"/>
                </a:solidFill>
              </a:rPr>
              <a:t>nose se na vrijednost svakog pojedinačnog granta, nisu suma 2 granta!</a:t>
            </a:r>
            <a:endParaRPr lang="bs-Latn-BA" sz="2000" dirty="0">
              <a:solidFill>
                <a:srgbClr val="003399"/>
              </a:solidFill>
            </a:endParaRPr>
          </a:p>
        </p:txBody>
      </p:sp>
      <p:sp>
        <p:nvSpPr>
          <p:cNvPr id="8" name="Horizontal Scroll 7"/>
          <p:cNvSpPr/>
          <p:nvPr/>
        </p:nvSpPr>
        <p:spPr>
          <a:xfrm>
            <a:off x="870857" y="3570515"/>
            <a:ext cx="7750628" cy="1033272"/>
          </a:xfrm>
          <a:prstGeom prst="horizontalScroll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Svaki projekat sastoji se od dva granta: jednog koji se dodjeljuje na strani Srbije i drugog na strani BiH. 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9" name="Horizontal Scroll 8"/>
          <p:cNvSpPr/>
          <p:nvPr/>
        </p:nvSpPr>
        <p:spPr>
          <a:xfrm>
            <a:off x="1335314" y="5123543"/>
            <a:ext cx="7532914" cy="1033272"/>
          </a:xfrm>
          <a:prstGeom prst="horizontalScroll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Svaki prijedlog projekta mora sadržavati dva odvojena budžeta (po državi/aplikantu), ali takođe i jedan zajednički</a:t>
            </a:r>
            <a:r>
              <a:rPr lang="en-GB" sz="2000" dirty="0" smtClean="0">
                <a:solidFill>
                  <a:srgbClr val="003399"/>
                </a:solidFill>
                <a:latin typeface="+mn-lt"/>
              </a:rPr>
              <a:t>.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771" y="1255485"/>
            <a:ext cx="8562975" cy="376713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bs-Latn-BA" sz="4400" dirty="0" smtClean="0">
              <a:solidFill>
                <a:srgbClr val="FFFF66"/>
              </a:solidFill>
              <a:effectLst/>
              <a:latin typeface="Garamond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latin typeface="+mj-lt"/>
              </a:rPr>
              <a:t>Pravila Drugog poziva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latin typeface="+mj-lt"/>
              </a:rPr>
              <a:t>za prikupljanje projektnih prijedloga: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latin typeface="+mj-lt"/>
              </a:rPr>
              <a:t>sekcija 2.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latin typeface="+mj-lt"/>
              </a:rPr>
              <a:t>Vodi</a:t>
            </a:r>
            <a:r>
              <a:rPr lang="bs-Latn-BA" sz="4000" b="1" dirty="0" smtClean="0">
                <a:solidFill>
                  <a:srgbClr val="003399"/>
                </a:solidFill>
                <a:latin typeface="+mj-lt"/>
              </a:rPr>
              <a:t>ča za aplikante</a:t>
            </a: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7017"/>
            <a:ext cx="9144000" cy="1018904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</a:rPr>
              <a:t>Kriterijumi</a:t>
            </a:r>
            <a:r>
              <a:rPr lang="bs-Latn-BA" sz="4000" b="1" dirty="0" smtClean="0">
                <a:solidFill>
                  <a:srgbClr val="003399"/>
                </a:solidFill>
                <a:effectLst/>
              </a:rPr>
              <a:t> prihvatljivosti</a:t>
            </a:r>
            <a:br>
              <a:rPr lang="bs-Latn-BA" sz="4000" b="1" dirty="0" smtClean="0">
                <a:solidFill>
                  <a:srgbClr val="003399"/>
                </a:solidFill>
                <a:effectLst/>
              </a:rPr>
            </a:br>
            <a:r>
              <a:rPr lang="bs-Latn-BA" sz="4000" b="1" dirty="0" smtClean="0">
                <a:solidFill>
                  <a:srgbClr val="003399"/>
                </a:solidFill>
                <a:effectLst/>
              </a:rPr>
              <a:t> </a:t>
            </a:r>
            <a:r>
              <a:rPr lang="bs-Latn-BA" sz="2400" b="1" dirty="0" smtClean="0">
                <a:solidFill>
                  <a:srgbClr val="003399"/>
                </a:solidFill>
                <a:effectLst/>
              </a:rPr>
              <a:t>(sekcija 2.1. Vodi</a:t>
            </a:r>
            <a:r>
              <a:rPr lang="bs-Latn-BA" sz="2400" b="1" dirty="0" smtClean="0">
                <a:solidFill>
                  <a:srgbClr val="003399"/>
                </a:solidFill>
              </a:rPr>
              <a:t>ča</a:t>
            </a:r>
            <a:r>
              <a:rPr lang="bs-Latn-BA" sz="2400" b="1" dirty="0" smtClean="0">
                <a:solidFill>
                  <a:srgbClr val="003399"/>
                </a:solidFill>
                <a:effectLst/>
              </a:rPr>
              <a:t>)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71715" y="1937658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Diagram 14"/>
          <p:cNvGraphicFramePr/>
          <p:nvPr/>
        </p:nvGraphicFramePr>
        <p:xfrm>
          <a:off x="1380308" y="211545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9256"/>
            <a:ext cx="8229600" cy="648381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</a:rPr>
              <a:t>Prekogranično partnerstvo</a:t>
            </a:r>
            <a:r>
              <a:rPr lang="en-GB" sz="4000" b="1" dirty="0" smtClean="0">
                <a:solidFill>
                  <a:srgbClr val="003399"/>
                </a:solidFill>
              </a:rPr>
              <a:t> </a:t>
            </a:r>
            <a:endParaRPr lang="bs-Latn-B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42686" y="148771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77257" y="2772229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s-Latn-BA" dirty="0" smtClean="0">
                <a:solidFill>
                  <a:srgbClr val="003399"/>
                </a:solidFill>
                <a:latin typeface="+mn-lt"/>
              </a:rPr>
              <a:t>Srbija</a:t>
            </a:r>
            <a:endParaRPr lang="bs-Latn-BA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15199" y="2815772"/>
            <a:ext cx="516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s-Latn-BA" dirty="0" smtClean="0">
                <a:solidFill>
                  <a:srgbClr val="003399"/>
                </a:solidFill>
                <a:latin typeface="+mn-lt"/>
              </a:rPr>
              <a:t>BiH</a:t>
            </a:r>
            <a:endParaRPr lang="bs-Latn-BA" dirty="0">
              <a:solidFill>
                <a:srgbClr val="003399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96687"/>
            <a:ext cx="9144000" cy="725714"/>
          </a:xfr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Vodeći partner</a:t>
            </a:r>
            <a:r>
              <a:rPr lang="en-GB" b="1" dirty="0" smtClean="0">
                <a:solidFill>
                  <a:srgbClr val="003399"/>
                </a:solidFill>
              </a:rPr>
              <a:t> </a:t>
            </a:r>
          </a:p>
        </p:txBody>
      </p:sp>
      <p:sp>
        <p:nvSpPr>
          <p:cNvPr id="916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4174" y="2009775"/>
            <a:ext cx="8367939" cy="4403725"/>
          </a:xfrm>
        </p:spPr>
        <p:txBody>
          <a:bodyPr/>
          <a:lstStyle/>
          <a:p>
            <a:pPr eaLnBrk="1" hangingPunct="1"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sr-Latn-CS" sz="2400" b="1" dirty="0" smtClean="0">
                <a:solidFill>
                  <a:srgbClr val="003399"/>
                </a:solidFill>
                <a:effectLst/>
              </a:rPr>
              <a:t>Svaki aplikant djeluje kao Vodeći partner za dio projekta čije će troškove pokriti, npr. za dio aktivnosti koje će biti finansirane iz IPA alokacije za njegovu zemlju.</a:t>
            </a:r>
            <a:r>
              <a:rPr lang="en-GB" sz="2400" b="1" dirty="0" smtClean="0">
                <a:solidFill>
                  <a:srgbClr val="003399"/>
                </a:solidFill>
                <a:effectLst/>
              </a:rPr>
              <a:t> </a:t>
            </a:r>
            <a:endParaRPr lang="bs-Latn-BA" sz="24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buClr>
                <a:srgbClr val="003399"/>
              </a:buClr>
              <a:buNone/>
              <a:defRPr/>
            </a:pPr>
            <a:endParaRPr lang="en-GB" sz="24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sr-Latn-CS" sz="2400" b="1" dirty="0" smtClean="0">
                <a:solidFill>
                  <a:srgbClr val="003399"/>
                </a:solidFill>
                <a:effectLst/>
              </a:rPr>
              <a:t>Svaki aplikant će, ako mu bude dodijeljen grant, postati ugovorna strana („korisnik granta”) u ugovoru koji će potpisati sa Delegacijom Evropske unije. </a:t>
            </a:r>
          </a:p>
          <a:p>
            <a:pPr eaLnBrk="1" hangingPunct="1">
              <a:buClr>
                <a:srgbClr val="FF3300"/>
              </a:buClr>
              <a:buFont typeface="Wingdings" pitchFamily="2" charset="2"/>
              <a:buChar char="Ø"/>
              <a:defRPr/>
            </a:pPr>
            <a:endParaRPr lang="sr-Latn-CS" sz="2400" b="1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pPr eaLnBrk="1" hangingPunct="1">
              <a:buClr>
                <a:srgbClr val="FF3300"/>
              </a:buClr>
              <a:buFont typeface="Wingdings" pitchFamily="2" charset="2"/>
              <a:buNone/>
              <a:defRPr/>
            </a:pPr>
            <a:endParaRPr lang="en-GB" dirty="0" smtClean="0">
              <a:solidFill>
                <a:srgbClr val="FF3300"/>
              </a:solidFill>
              <a:effectLst/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GB" dirty="0" smtClean="0">
              <a:solidFill>
                <a:srgbClr val="FFFF00"/>
              </a:solidFill>
              <a:effectLst/>
              <a:latin typeface="Arial" charset="0"/>
            </a:endParaRPr>
          </a:p>
          <a:p>
            <a:pPr eaLnBrk="1" hangingPunct="1">
              <a:defRPr/>
            </a:pPr>
            <a:endParaRPr lang="en-GB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1715" y="14732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6686"/>
            <a:ext cx="9144000" cy="783771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sz="4000" b="1" dirty="0" smtClean="0">
                <a:solidFill>
                  <a:srgbClr val="003399"/>
                </a:solidFill>
              </a:rPr>
              <a:t>Fun</a:t>
            </a:r>
            <a:r>
              <a:rPr lang="bs-Latn-BA" sz="4000" b="1" dirty="0" smtClean="0">
                <a:solidFill>
                  <a:srgbClr val="003399"/>
                </a:solidFill>
              </a:rPr>
              <a:t>kcionalni vodeći partner</a:t>
            </a:r>
            <a:endParaRPr lang="en-GB" sz="4000" b="1" dirty="0" smtClean="0">
              <a:solidFill>
                <a:srgbClr val="003399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5150" y="2052638"/>
            <a:ext cx="8359775" cy="4217987"/>
          </a:xfrm>
        </p:spPr>
        <p:txBody>
          <a:bodyPr/>
          <a:lstStyle/>
          <a:p>
            <a:pPr marL="0" eaLnBrk="1" hangingPunct="1">
              <a:buFont typeface="Wingdings" pitchFamily="2" charset="2"/>
              <a:buNone/>
            </a:pPr>
            <a:r>
              <a:rPr lang="sr-Latn-CS" sz="2400" b="1" dirty="0" smtClean="0">
                <a:solidFill>
                  <a:srgbClr val="003399"/>
                </a:solidFill>
                <a:effectLst/>
              </a:rPr>
              <a:t>Ap</a:t>
            </a:r>
            <a:r>
              <a:rPr lang="bs-Latn-BA" sz="2400" b="1" dirty="0" smtClean="0">
                <a:solidFill>
                  <a:srgbClr val="003399"/>
                </a:solidFill>
                <a:effectLst/>
              </a:rPr>
              <a:t>likanti moraju između sebe odabrati </a:t>
            </a:r>
            <a:r>
              <a:rPr lang="en-GB" sz="2400" b="1" dirty="0" smtClean="0">
                <a:solidFill>
                  <a:srgbClr val="003399"/>
                </a:solidFill>
                <a:effectLst/>
              </a:rPr>
              <a:t>Fun</a:t>
            </a:r>
            <a:r>
              <a:rPr lang="bs-Latn-BA" sz="2400" b="1" dirty="0" smtClean="0">
                <a:solidFill>
                  <a:srgbClr val="003399"/>
                </a:solidFill>
                <a:effectLst/>
              </a:rPr>
              <a:t>kcionalnog vodećeg partnera</a:t>
            </a:r>
            <a:r>
              <a:rPr lang="en-GB" sz="2400" b="1" dirty="0" smtClean="0">
                <a:solidFill>
                  <a:srgbClr val="003399"/>
                </a:solidFill>
                <a:effectLst/>
              </a:rPr>
              <a:t>, </a:t>
            </a:r>
            <a:r>
              <a:rPr lang="bs-Latn-BA" sz="2400" b="1" dirty="0" smtClean="0">
                <a:solidFill>
                  <a:srgbClr val="003399"/>
                </a:solidFill>
                <a:effectLst/>
              </a:rPr>
              <a:t>koji</a:t>
            </a:r>
            <a:r>
              <a:rPr lang="en-GB" sz="2400" b="1" dirty="0" smtClean="0">
                <a:solidFill>
                  <a:srgbClr val="003399"/>
                </a:solidFill>
                <a:effectLst/>
              </a:rPr>
              <a:t>:</a:t>
            </a:r>
          </a:p>
          <a:p>
            <a:pPr eaLnBrk="1" hangingPunct="1">
              <a:buFont typeface="Wingdings" pitchFamily="2" charset="2"/>
              <a:buNone/>
            </a:pPr>
            <a:endParaRPr lang="sr-Latn-CS" sz="900" b="1" dirty="0" smtClean="0">
              <a:solidFill>
                <a:srgbClr val="003399"/>
              </a:solidFill>
              <a:effectLst/>
              <a:latin typeface="Arial" charset="0"/>
            </a:endParaRPr>
          </a:p>
          <a:p>
            <a:pPr eaLnBrk="1" hangingPunct="1">
              <a:buClr>
                <a:srgbClr val="FF3300"/>
              </a:buClr>
              <a:buFont typeface="Wingdings" pitchFamily="2" charset="2"/>
              <a:buChar char="Ø"/>
            </a:pPr>
            <a:endParaRPr lang="bs-Latn-BA" sz="2400" b="1" dirty="0" smtClean="0">
              <a:solidFill>
                <a:srgbClr val="003399"/>
              </a:solidFill>
              <a:effectLst/>
              <a:latin typeface="Garamond" pitchFamily="18" charset="0"/>
            </a:endParaRPr>
          </a:p>
          <a:p>
            <a:pPr eaLnBrk="1" hangingPunct="1"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</a:rPr>
              <a:t>Koordiniše projektne aktivnosti s obje strane granice;</a:t>
            </a:r>
          </a:p>
          <a:p>
            <a:pPr eaLnBrk="1" hangingPunct="1"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</a:rPr>
              <a:t>Organizuje zajedničke sastanke projektnih partnera, redovnu razmjenu informacija i korespondenciju;</a:t>
            </a:r>
            <a:endParaRPr lang="en-US" sz="10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</a:rPr>
              <a:t>Izvještava Zajedničkom tehničkom sekretarijatu o toku implementacije projekta. </a:t>
            </a:r>
            <a:endParaRPr lang="en-GB" sz="2400" b="1" dirty="0" smtClean="0">
              <a:solidFill>
                <a:srgbClr val="003399"/>
              </a:solidFill>
              <a:effectLst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42686" y="151674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29343" y="928915"/>
            <a:ext cx="7543800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Dnevni red</a:t>
            </a:r>
            <a:endParaRPr lang="hr-HR" sz="4000" b="1" dirty="0" smtClean="0">
              <a:solidFill>
                <a:srgbClr val="003399"/>
              </a:solidFill>
            </a:endParaRPr>
          </a:p>
        </p:txBody>
      </p:sp>
      <p:graphicFrame>
        <p:nvGraphicFramePr>
          <p:cNvPr id="13345" name="Group 33"/>
          <p:cNvGraphicFramePr>
            <a:graphicFrameLocks noGrp="1"/>
          </p:cNvGraphicFramePr>
          <p:nvPr/>
        </p:nvGraphicFramePr>
        <p:xfrm>
          <a:off x="261257" y="1798955"/>
          <a:ext cx="8556172" cy="4740711"/>
        </p:xfrm>
        <a:graphic>
          <a:graphicData uri="http://schemas.openxmlformats.org/drawingml/2006/table">
            <a:tbl>
              <a:tblPr/>
              <a:tblGrid>
                <a:gridCol w="2018233"/>
                <a:gridCol w="6537939"/>
              </a:tblGrid>
              <a:tr h="39560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:3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0 – 1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: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Registracija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 u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česnika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333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11: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 – 1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1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: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  <a:p>
                      <a:endParaRPr lang="en-US" sz="2000" dirty="0">
                        <a:solidFill>
                          <a:srgbClr val="003399"/>
                        </a:solidFill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Otvaranje i pozdravni govori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Predstavnik Operativne strukture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Predstavnik Delegacije Evropske unije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ea typeface="ＭＳ Ｐゴシック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04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11: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–1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: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  <a:p>
                      <a:endParaRPr lang="en-US" sz="2000" dirty="0">
                        <a:solidFill>
                          <a:srgbClr val="003399"/>
                        </a:solidFill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Vodič za aplikante i uslovi konkurisanja u okviru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D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rugog javnog poziva za projektne prijedloge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Predstavnik Zajedničkog tehničkog sekretarijata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602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12:20 – 12:</a:t>
                      </a: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Pitanja i odgovori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73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2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:</a:t>
                      </a: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5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0 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– 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3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</a:rPr>
                        <a:t>:</a:t>
                      </a: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1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Pauza za kafu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35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3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:</a:t>
                      </a: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0 –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14</a:t>
                      </a: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:</a:t>
                      </a: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Aplikacioni paket, podnošenje projektnih prijava i proces selekcije projektnih prijedloga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Predstavnik Zajedničkog tehničkog sekretarijata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ea typeface="ＭＳ Ｐゴシック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35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14:10 – 15:00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ea typeface="ＭＳ Ｐゴシック" charset="-128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ea typeface="ＭＳ Ｐゴシック" charset="-128"/>
                          <a:cs typeface="Arial" charset="0"/>
                        </a:rPr>
                        <a:t>Pitanja i odgovori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ea typeface="ＭＳ Ｐゴシック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457200" y="16764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2171"/>
            <a:ext cx="9144000" cy="972458"/>
          </a:xfrm>
        </p:spPr>
        <p:txBody>
          <a:bodyPr/>
          <a:lstStyle/>
          <a:p>
            <a:pPr>
              <a:defRPr/>
            </a:pPr>
            <a:r>
              <a:rPr lang="bs-Latn-BA" sz="4000" b="1" dirty="0" smtClean="0">
                <a:solidFill>
                  <a:srgbClr val="003399"/>
                </a:solidFill>
                <a:latin typeface="+mn-lt"/>
              </a:rPr>
              <a:t>Ko može aplicirati</a:t>
            </a:r>
            <a:r>
              <a:rPr lang="en-GB" sz="4000" b="1" dirty="0" smtClean="0">
                <a:solidFill>
                  <a:srgbClr val="003399"/>
                </a:solidFill>
                <a:latin typeface="+mn-lt"/>
              </a:rPr>
              <a:t>? </a:t>
            </a:r>
            <a:r>
              <a:rPr lang="sr-Latn-CS" sz="4000" b="1" dirty="0" smtClean="0">
                <a:solidFill>
                  <a:srgbClr val="003399"/>
                </a:solidFill>
                <a:latin typeface="+mn-lt"/>
              </a:rPr>
              <a:t/>
            </a:r>
            <a:br>
              <a:rPr lang="sr-Latn-CS" sz="4000" b="1" dirty="0" smtClean="0">
                <a:solidFill>
                  <a:srgbClr val="003399"/>
                </a:solidFill>
                <a:latin typeface="+mn-lt"/>
              </a:rPr>
            </a:br>
            <a:r>
              <a:rPr lang="bs-Latn-BA" sz="2400" b="1" dirty="0" smtClean="0">
                <a:solidFill>
                  <a:srgbClr val="003399"/>
                </a:solidFill>
              </a:rPr>
              <a:t>(sekcija 2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1.1.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  <a:endParaRPr lang="en-GB" sz="2400" b="1" dirty="0" smtClean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97088"/>
            <a:ext cx="8425543" cy="38100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None/>
            </a:pPr>
            <a:r>
              <a:rPr lang="bs-Latn-BA" sz="2200" b="1" dirty="0" smtClean="0">
                <a:solidFill>
                  <a:srgbClr val="003399"/>
                </a:solidFill>
                <a:effectLst/>
              </a:rPr>
              <a:t>Da bi mu mogao biti dodijeljen grant, aplikant mora biti</a:t>
            </a:r>
            <a:r>
              <a:rPr lang="en-GB" sz="2200" b="1" dirty="0" smtClean="0">
                <a:solidFill>
                  <a:srgbClr val="003399"/>
                </a:solidFill>
                <a:effectLst/>
              </a:rPr>
              <a:t>:</a:t>
            </a:r>
            <a:endParaRPr lang="bs-Latn-BA" sz="2200" b="1" dirty="0" smtClean="0">
              <a:solidFill>
                <a:srgbClr val="003399"/>
              </a:solidFill>
              <a:effectLst/>
            </a:endParaRPr>
          </a:p>
          <a:p>
            <a:pPr marL="457200" indent="-457200">
              <a:lnSpc>
                <a:spcPct val="90000"/>
              </a:lnSpc>
              <a:buNone/>
            </a:pPr>
            <a:endParaRPr lang="bs-Latn-BA" sz="2200" b="1" dirty="0" smtClean="0">
              <a:solidFill>
                <a:srgbClr val="003399"/>
              </a:solidFill>
              <a:effectLst/>
            </a:endParaRPr>
          </a:p>
          <a:p>
            <a:pPr marL="457200" indent="-457200">
              <a:lnSpc>
                <a:spcPct val="90000"/>
              </a:lnSpc>
              <a:buFont typeface="Wingdings" pitchFamily="2" charset="2"/>
              <a:buChar char="q"/>
            </a:pPr>
            <a:r>
              <a:rPr lang="bs-Latn-BA" sz="2200" b="1" dirty="0" smtClean="0">
                <a:solidFill>
                  <a:srgbClr val="003399"/>
                </a:solidFill>
              </a:rPr>
              <a:t>osnovan u Srbiji odnosno u Bosni i Hercegovini, u zavisnosti od toga za sredstva koje države aplicira;</a:t>
            </a:r>
            <a:endParaRPr lang="en-GB" sz="2200" b="1" dirty="0" smtClean="0">
              <a:solidFill>
                <a:srgbClr val="003399"/>
              </a:solidFill>
              <a:effectLst/>
            </a:endParaRPr>
          </a:p>
          <a:p>
            <a:pPr marL="457200" indent="-457200">
              <a:lnSpc>
                <a:spcPct val="90000"/>
              </a:lnSpc>
              <a:buClr>
                <a:srgbClr val="FF3300"/>
              </a:buClr>
              <a:buSzPct val="95000"/>
              <a:buNone/>
            </a:pPr>
            <a:endParaRPr lang="bs-Latn-BA" sz="1000" b="1" dirty="0" smtClean="0">
              <a:solidFill>
                <a:srgbClr val="003399"/>
              </a:solidFill>
            </a:endParaRPr>
          </a:p>
          <a:p>
            <a:pPr marL="457200" indent="-457200">
              <a:lnSpc>
                <a:spcPct val="90000"/>
              </a:lnSpc>
              <a:buClr>
                <a:srgbClr val="003399"/>
              </a:buClr>
              <a:buSzPct val="95000"/>
              <a:buFont typeface="Wingdings" pitchFamily="2" charset="2"/>
              <a:buChar char="q"/>
            </a:pPr>
            <a:r>
              <a:rPr lang="bs-Latn-BA" sz="2200" b="1" dirty="0" smtClean="0">
                <a:solidFill>
                  <a:srgbClr val="003399"/>
                </a:solidFill>
                <a:effectLst/>
              </a:rPr>
              <a:t>neprofitno pravno lice osnovano prema javnom ili privatnom pravu u svrhu javnog ili opšteg interesa;</a:t>
            </a:r>
          </a:p>
          <a:p>
            <a:pPr marL="457200" indent="-457200">
              <a:lnSpc>
                <a:spcPct val="90000"/>
              </a:lnSpc>
              <a:buClr>
                <a:srgbClr val="003399"/>
              </a:buClr>
              <a:buSzPct val="95000"/>
              <a:buNone/>
            </a:pPr>
            <a:endParaRPr lang="bs-Latn-BA" sz="2200" b="1" dirty="0" smtClean="0">
              <a:solidFill>
                <a:srgbClr val="003399"/>
              </a:solidFill>
              <a:effectLst/>
            </a:endParaRPr>
          </a:p>
          <a:p>
            <a:pPr marL="457200" indent="-457200">
              <a:lnSpc>
                <a:spcPct val="90000"/>
              </a:lnSpc>
              <a:buClr>
                <a:srgbClr val="003399"/>
              </a:buClr>
              <a:buSzPct val="95000"/>
              <a:buFont typeface="Wingdings" pitchFamily="2" charset="2"/>
              <a:buChar char="q"/>
            </a:pPr>
            <a:r>
              <a:rPr lang="bs-Latn-BA" sz="2200" b="1" dirty="0" smtClean="0">
                <a:solidFill>
                  <a:srgbClr val="003399"/>
                </a:solidFill>
              </a:rPr>
              <a:t>direktno odgovoran za pripremu i upravljanje projektom zajedno sa svojim partnerima, a ne nastupati samo kao posrednik.</a:t>
            </a:r>
            <a:endParaRPr lang="en-GB" sz="2200" b="1" dirty="0" smtClean="0">
              <a:solidFill>
                <a:srgbClr val="003399"/>
              </a:solidFill>
            </a:endParaRPr>
          </a:p>
          <a:p>
            <a:pPr marL="457200" indent="-457200">
              <a:lnSpc>
                <a:spcPct val="90000"/>
              </a:lnSpc>
              <a:buClr>
                <a:srgbClr val="003399"/>
              </a:buClr>
              <a:buSzPct val="95000"/>
              <a:buNone/>
            </a:pPr>
            <a:endParaRPr lang="en-GB" sz="22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SzPct val="95000"/>
              <a:buFont typeface="Wingdings" pitchFamily="2" charset="2"/>
              <a:buNone/>
            </a:pPr>
            <a:endParaRPr lang="en-GB" sz="2200" b="1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42686" y="1748971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67203"/>
            <a:ext cx="9144000" cy="1234169"/>
          </a:xfr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Aplikanti moraju pripadati jednoj od sljedećih kategorija:</a:t>
            </a:r>
            <a:r>
              <a:rPr lang="en-GB" sz="3600" dirty="0" smtClean="0">
                <a:solidFill>
                  <a:srgbClr val="FFFF00"/>
                </a:solidFill>
                <a:latin typeface="Arial" charset="0"/>
              </a:rPr>
              <a:t/>
            </a:r>
            <a:br>
              <a:rPr lang="en-GB" sz="3600" dirty="0" smtClean="0">
                <a:solidFill>
                  <a:srgbClr val="FFFF00"/>
                </a:solidFill>
                <a:latin typeface="Arial" charset="0"/>
              </a:rPr>
            </a:br>
            <a:endParaRPr lang="en-GB" sz="3600" dirty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355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82574" y="3686628"/>
            <a:ext cx="4318455" cy="2510971"/>
          </a:xfrm>
        </p:spPr>
        <p:txBody>
          <a:bodyPr anchor="ctr"/>
          <a:lstStyle/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Regionalni i lokalni organi uprave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Udruženja opština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Razvojne agencije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Lokalne organizacije za podršku razvoju poduzetništva</a:t>
            </a: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endParaRPr lang="bs-Latn-BA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Turističke i kulturne organizacije /udruženja 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Nevladine organizacije, uključujući Crveni krst i Crveni polumjesec</a:t>
            </a:r>
          </a:p>
          <a:p>
            <a:pPr>
              <a:spcBef>
                <a:spcPts val="0"/>
              </a:spcBef>
              <a:buClr>
                <a:srgbClr val="003399"/>
              </a:buClr>
              <a:buNone/>
            </a:pPr>
            <a:endParaRPr lang="bs-Latn-BA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None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§"/>
            </a:pPr>
            <a:endParaRPr lang="bs-Latn-BA" sz="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§"/>
            </a:pPr>
            <a:endParaRPr lang="bs-Latn-BA" sz="8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buSzTx/>
              <a:buFont typeface="Wingdings" pitchFamily="2" charset="2"/>
              <a:buChar char="Ø"/>
            </a:pPr>
            <a:endParaRPr lang="bs-Latn-BA" sz="1800" b="1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buSzTx/>
              <a:buFont typeface="Wingdings" pitchFamily="2" charset="2"/>
              <a:buChar char="Ø"/>
            </a:pPr>
            <a:endParaRPr lang="en-GB" sz="18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buSzTx/>
              <a:buFont typeface="Wingdings" pitchFamily="2" charset="2"/>
              <a:buChar char="Ø"/>
            </a:pPr>
            <a:endParaRPr lang="en-GB" sz="8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buSzPct val="125000"/>
              <a:buFont typeface="Wingdings" pitchFamily="2" charset="2"/>
              <a:buNone/>
            </a:pPr>
            <a:endParaRPr lang="en-GB" sz="18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906250" name="Rectangle 10"/>
          <p:cNvSpPr>
            <a:spLocks noGrp="1" noChangeArrowheads="1"/>
          </p:cNvSpPr>
          <p:nvPr>
            <p:ph sz="half" idx="2"/>
          </p:nvPr>
        </p:nvSpPr>
        <p:spPr>
          <a:xfrm>
            <a:off x="4614863" y="1857829"/>
            <a:ext cx="4340225" cy="4615542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endParaRPr lang="en-GB" sz="9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bs-Latn-BA" sz="1800" b="1" dirty="0" smtClean="0">
                <a:solidFill>
                  <a:srgbClr val="003399"/>
                </a:solidFill>
              </a:rPr>
              <a:t>Državni organi/institucije aktivne u programskom području</a:t>
            </a:r>
            <a:endParaRPr lang="bs-Latn-BA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endParaRPr lang="bs-Latn-BA" sz="1800" b="1" dirty="0" smtClean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Institucije i organizacije (uključujući i NVO) za zaštitu prirode</a:t>
            </a:r>
          </a:p>
          <a:p>
            <a:pPr>
              <a:lnSpc>
                <a:spcPct val="80000"/>
              </a:lnSpc>
              <a:buClr>
                <a:srgbClr val="003399"/>
              </a:buClr>
              <a:buNone/>
              <a:defRPr/>
            </a:pPr>
            <a:endParaRPr lang="bs-Latn-BA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bs-Latn-BA" sz="1800" b="1" dirty="0" smtClean="0">
                <a:solidFill>
                  <a:srgbClr val="003399"/>
                </a:solidFill>
              </a:rPr>
              <a:t>Institucije za upravljanje vodama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Službe hitne pomoći/vatrogasne službe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Škole</a:t>
            </a:r>
            <a:r>
              <a:rPr lang="bs-Latn-BA" sz="1800" b="1" dirty="0" smtClean="0">
                <a:solidFill>
                  <a:srgbClr val="003399"/>
                </a:solidFill>
              </a:rPr>
              <a:t>, f</a:t>
            </a:r>
            <a:r>
              <a:rPr lang="bs-Latn-BA" sz="1800" b="1" dirty="0" smtClean="0">
                <a:solidFill>
                  <a:srgbClr val="003399"/>
                </a:solidFill>
                <a:effectLst/>
              </a:rPr>
              <a:t>akulteti, obrazovni i istraživački instituti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Univerziteti, uključujući i institucije za stručno usavršavanje i prekvalifikaciju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bs-Latn-BA" sz="1800" b="1" dirty="0" smtClean="0">
                <a:solidFill>
                  <a:srgbClr val="003399"/>
                </a:solidFill>
                <a:effectLst/>
              </a:rPr>
              <a:t>Međunarodne  organizacije</a:t>
            </a:r>
            <a:endParaRPr lang="en-GB" sz="18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SzTx/>
              <a:buFont typeface="Wingdings" pitchFamily="2" charset="2"/>
              <a:buNone/>
              <a:defRPr/>
            </a:pPr>
            <a:endParaRPr lang="en-GB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1715" y="192314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67203"/>
            <a:ext cx="9144000" cy="1234169"/>
          </a:xfr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Aplikanti moraju pripadati jednoj od sljedećih kategorija:</a:t>
            </a:r>
            <a:r>
              <a:rPr lang="en-GB" sz="3600" dirty="0" smtClean="0">
                <a:solidFill>
                  <a:srgbClr val="FFFF00"/>
                </a:solidFill>
                <a:latin typeface="Arial" charset="0"/>
              </a:rPr>
              <a:t/>
            </a:r>
            <a:br>
              <a:rPr lang="en-GB" sz="3600" dirty="0" smtClean="0">
                <a:solidFill>
                  <a:srgbClr val="FFFF00"/>
                </a:solidFill>
                <a:latin typeface="Arial" charset="0"/>
              </a:rPr>
            </a:br>
            <a:endParaRPr lang="en-GB" sz="3600" dirty="0" smtClean="0">
              <a:solidFill>
                <a:srgbClr val="FFFF00"/>
              </a:solidFill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1715" y="192314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96389" y="2259874"/>
            <a:ext cx="8190411" cy="3866289"/>
          </a:xfrm>
        </p:spPr>
        <p:txBody>
          <a:bodyPr/>
          <a:lstStyle/>
          <a:p>
            <a:pPr indent="0" algn="ctr">
              <a:buNone/>
            </a:pPr>
            <a:r>
              <a:rPr lang="bs-Latn-BA" b="1" dirty="0" smtClean="0">
                <a:solidFill>
                  <a:srgbClr val="003399"/>
                </a:solidFill>
              </a:rPr>
              <a:t>Međunarodne organizacije su organizacije javnog sektora i specijalizovane agencije osnovane na osnovu međudržavnih sporazuma; Međunarodni komitet Crvenog krsta i Međunarodna federacija državnih organizacija Crvenog krsta i udruženja Crvenog polumjeseca, Evropska investiciona banka (EIB) i Evropski investicioni fond (EIF) takođe su prepoznate kao međunarodne organizacije. </a:t>
            </a:r>
            <a:endParaRPr lang="en-US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6685"/>
            <a:ext cx="9144000" cy="580571"/>
          </a:xfrm>
        </p:spPr>
        <p:txBody>
          <a:bodyPr/>
          <a:lstStyle/>
          <a:p>
            <a:pPr algn="ctr" eaLnBrk="1" hangingPunct="1"/>
            <a:r>
              <a:rPr lang="bs-Latn-BA" sz="4000" dirty="0" smtClean="0">
                <a:solidFill>
                  <a:srgbClr val="FFFF00"/>
                </a:solidFill>
                <a:effectLst/>
                <a:latin typeface="Garamond" pitchFamily="18" charset="0"/>
              </a:rPr>
              <a:t> </a:t>
            </a:r>
            <a:r>
              <a:rPr lang="bs-Latn-BA" sz="4000" b="1" dirty="0" smtClean="0">
                <a:solidFill>
                  <a:srgbClr val="003399"/>
                </a:solidFill>
                <a:effectLst/>
              </a:rPr>
              <a:t>Niste prihvatljiv aplikant</a:t>
            </a:r>
            <a:r>
              <a:rPr lang="en-GB" sz="4000" dirty="0" smtClean="0">
                <a:solidFill>
                  <a:srgbClr val="FFFF00"/>
                </a:solidFill>
                <a:effectLst/>
                <a:latin typeface="Arial" charset="0"/>
              </a:rPr>
              <a:t>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13657" y="135708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lowchart: Process 5"/>
          <p:cNvSpPr/>
          <p:nvPr/>
        </p:nvSpPr>
        <p:spPr>
          <a:xfrm>
            <a:off x="377371" y="1944914"/>
            <a:ext cx="8432799" cy="4136573"/>
          </a:xfrm>
          <a:prstGeom prst="flowChart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Ako se nalazite u bilo kojoj od situacija navedenih u </a:t>
            </a:r>
            <a:r>
              <a:rPr lang="en-GB" sz="2400" dirty="0" smtClean="0">
                <a:solidFill>
                  <a:srgbClr val="003399"/>
                </a:solidFill>
                <a:latin typeface="+mn-lt"/>
              </a:rPr>
              <a:t> </a:t>
            </a:r>
            <a:endParaRPr lang="bs-Latn-BA" sz="2400" dirty="0" smtClean="0">
              <a:solidFill>
                <a:srgbClr val="003399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</a:rPr>
              <a:t>s</a:t>
            </a: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ekciji </a:t>
            </a:r>
            <a:r>
              <a:rPr lang="en-GB" sz="2400" dirty="0" smtClean="0">
                <a:solidFill>
                  <a:srgbClr val="003399"/>
                </a:solidFill>
                <a:latin typeface="+mn-lt"/>
              </a:rPr>
              <a:t>2.3.3</a:t>
            </a:r>
            <a:r>
              <a:rPr lang="sr-Latn-CS" sz="2400" dirty="0" smtClean="0">
                <a:solidFill>
                  <a:srgbClr val="003399"/>
                </a:solidFill>
                <a:latin typeface="+mn-lt"/>
              </a:rPr>
              <a:t>.</a:t>
            </a:r>
            <a:r>
              <a:rPr lang="en-GB" sz="2400" dirty="0" smtClean="0">
                <a:solidFill>
                  <a:srgbClr val="003399"/>
                </a:solidFill>
                <a:latin typeface="+mn-lt"/>
              </a:rPr>
              <a:t> </a:t>
            </a:r>
            <a:endParaRPr lang="bs-Latn-BA" sz="2400" dirty="0" smtClean="0">
              <a:solidFill>
                <a:srgbClr val="003399"/>
              </a:solidFill>
              <a:latin typeface="+mn-lt"/>
            </a:endParaRPr>
          </a:p>
          <a:p>
            <a:pPr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Praktičnog vodiča za procedure ugovaranja za vanjske akcije EU (PRAG)</a:t>
            </a:r>
            <a:r>
              <a:rPr lang="en-GB" sz="2400" dirty="0" smtClean="0">
                <a:solidFill>
                  <a:srgbClr val="003399"/>
                </a:solidFill>
                <a:latin typeface="+mn-lt"/>
              </a:rPr>
              <a:t> </a:t>
            </a:r>
            <a:endParaRPr lang="sr-Latn-CS" sz="2400" dirty="0" smtClean="0">
              <a:solidFill>
                <a:srgbClr val="003399"/>
              </a:solidFill>
            </a:endParaRPr>
          </a:p>
          <a:p>
            <a:pPr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Dostupno na</a:t>
            </a:r>
            <a:r>
              <a:rPr lang="en-GB" sz="2400" dirty="0" smtClean="0">
                <a:solidFill>
                  <a:srgbClr val="003399"/>
                </a:solidFill>
                <a:latin typeface="+mn-lt"/>
              </a:rPr>
              <a:t>: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GB" sz="2400" dirty="0" smtClean="0">
                <a:solidFill>
                  <a:srgbClr val="003399"/>
                </a:solidFill>
                <a:latin typeface="+mn-lt"/>
                <a:hlinkClick r:id="rId3"/>
              </a:rPr>
              <a:t>http://</a:t>
            </a:r>
            <a:r>
              <a:rPr lang="sr-Latn-CS" sz="2400" dirty="0" smtClean="0">
                <a:solidFill>
                  <a:srgbClr val="003399"/>
                </a:solidFill>
                <a:latin typeface="+mn-lt"/>
                <a:hlinkClick r:id="rId3"/>
              </a:rPr>
              <a:t>ec.europa.eu/europeaid/work/procedures/index_en.htm</a:t>
            </a:r>
            <a:endParaRPr lang="sr-Latn-CS" sz="2400" dirty="0" smtClean="0">
              <a:solidFill>
                <a:srgbClr val="003399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sr-Latn-CS" sz="2400" dirty="0" smtClean="0">
              <a:solidFill>
                <a:srgbClr val="003399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sz="2400" b="0" dirty="0" smtClean="0">
                <a:solidFill>
                  <a:srgbClr val="003399"/>
                </a:solidFill>
                <a:latin typeface="+mn-lt"/>
              </a:rPr>
              <a:t> </a:t>
            </a:r>
            <a:endParaRPr lang="bs-Latn-BA" sz="2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812799"/>
            <a:ext cx="9144000" cy="1117601"/>
          </a:xfrm>
        </p:spPr>
        <p:txBody>
          <a:bodyPr/>
          <a:lstStyle/>
          <a:p>
            <a:pPr indent="-838200"/>
            <a:r>
              <a:rPr lang="en-GB" sz="4000" b="1" dirty="0" smtClean="0">
                <a:solidFill>
                  <a:srgbClr val="003399"/>
                </a:solidFill>
                <a:effectLst/>
              </a:rPr>
              <a:t>Partners</a:t>
            </a:r>
            <a:r>
              <a:rPr lang="bs-Latn-BA" sz="4000" b="1" dirty="0" smtClean="0">
                <a:solidFill>
                  <a:srgbClr val="003399"/>
                </a:solidFill>
                <a:effectLst/>
              </a:rPr>
              <a:t>tvo i prihvatljivost partnera </a:t>
            </a:r>
            <a:br>
              <a:rPr lang="bs-Latn-BA" sz="4000" b="1" dirty="0" smtClean="0">
                <a:solidFill>
                  <a:srgbClr val="003399"/>
                </a:solidFill>
                <a:effectLst/>
              </a:rPr>
            </a:br>
            <a:r>
              <a:rPr lang="bs-Latn-BA" sz="2400" b="1" dirty="0" smtClean="0">
                <a:solidFill>
                  <a:srgbClr val="003399"/>
                </a:solidFill>
              </a:rPr>
              <a:t>(sekcija 2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1.2.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  <a:endParaRPr lang="en-GB" sz="2400" b="1" dirty="0" smtClean="0">
              <a:solidFill>
                <a:srgbClr val="003399"/>
              </a:solidFill>
              <a:effectLst/>
            </a:endParaRPr>
          </a:p>
        </p:txBody>
      </p:sp>
      <p:sp>
        <p:nvSpPr>
          <p:cNvPr id="25603" name="Rectangle 6"/>
          <p:cNvSpPr>
            <a:spLocks noGrp="1" noChangeArrowheads="1"/>
          </p:cNvSpPr>
          <p:nvPr>
            <p:ph idx="1"/>
          </p:nvPr>
        </p:nvSpPr>
        <p:spPr>
          <a:xfrm>
            <a:off x="309563" y="2220687"/>
            <a:ext cx="8631237" cy="41515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effectLst/>
              </a:rPr>
              <a:t>Svaki aplikant može nastupati sam ili sa partnerskim organizacijama.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None/>
            </a:pPr>
            <a:r>
              <a:rPr lang="bs-Latn-BA" sz="2000" b="1" dirty="0" smtClean="0">
                <a:solidFill>
                  <a:srgbClr val="003399"/>
                </a:solidFill>
                <a:effectLst/>
              </a:rPr>
              <a:t>   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effectLst/>
              </a:rPr>
              <a:t>Svaki aplikant može imati koliko god želi ostalih partnera</a:t>
            </a:r>
            <a:r>
              <a:rPr lang="en-GB" sz="2000" b="1" dirty="0" smtClean="0">
                <a:solidFill>
                  <a:srgbClr val="003399"/>
                </a:solidFill>
                <a:effectLst/>
              </a:rPr>
              <a:t>. 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endParaRPr lang="en-GB" sz="20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en-GB" sz="2000" b="1" dirty="0" smtClean="0">
                <a:solidFill>
                  <a:srgbClr val="003399"/>
                </a:solidFill>
                <a:effectLst/>
              </a:rPr>
              <a:t>Partner</a:t>
            </a:r>
            <a:r>
              <a:rPr lang="bs-Latn-BA" sz="2000" b="1" dirty="0" smtClean="0">
                <a:solidFill>
                  <a:srgbClr val="003399"/>
                </a:solidFill>
                <a:effectLst/>
              </a:rPr>
              <a:t>i koje odabere aplikant </a:t>
            </a:r>
            <a:r>
              <a:rPr lang="en-GB" sz="2000" b="1" dirty="0" smtClean="0">
                <a:solidFill>
                  <a:srgbClr val="003399"/>
                </a:solidFill>
                <a:effectLst/>
              </a:rPr>
              <a:t> m</a:t>
            </a:r>
            <a:r>
              <a:rPr lang="bs-Latn-BA" sz="2000" b="1" dirty="0" smtClean="0">
                <a:solidFill>
                  <a:srgbClr val="003399"/>
                </a:solidFill>
                <a:effectLst/>
              </a:rPr>
              <a:t>oraju u pogledu svog pravnog statusa ispunjavati iste kriterije kao i aplikanti</a:t>
            </a:r>
            <a:r>
              <a:rPr lang="sr-Latn-CS" sz="2000" b="1" dirty="0" smtClean="0">
                <a:solidFill>
                  <a:srgbClr val="003399"/>
                </a:solidFill>
              </a:rPr>
              <a:t> (sekcija 2.1.1.2. Vodiča).</a:t>
            </a:r>
            <a:endParaRPr lang="en-GB" sz="20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endParaRPr lang="en-GB" sz="2000" b="1" dirty="0" smtClean="0">
              <a:solidFill>
                <a:srgbClr val="003399"/>
              </a:solidFill>
              <a:effectLst/>
            </a:endParaRPr>
          </a:p>
          <a:p>
            <a:pPr algn="just"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effectLst/>
              </a:rPr>
              <a:t>Svaki partner mora biti registrovan u državi članici EU, drugoj zemlji korisnici IPA-e, državi korisnici Instrumenta evropskog susjedstva i partnerstva ili državama članicama Evropskog ekonomskog područja. Partneri takođe mogu biti osnovani u bilo kojoj drugoj državi koja ima odgovarajući pristup vanjskoj pomoći EU na osnovu specifične odluke koja se tiče te države ili grupe država na regionalnom nivou. </a:t>
            </a:r>
          </a:p>
          <a:p>
            <a:pPr algn="just" eaLnBrk="1" hangingPunct="1">
              <a:lnSpc>
                <a:spcPct val="80000"/>
              </a:lnSpc>
              <a:buClr>
                <a:srgbClr val="003399"/>
              </a:buClr>
              <a:buSzTx/>
              <a:buNone/>
            </a:pPr>
            <a:endParaRPr lang="en-US" sz="20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effectLst/>
              </a:rPr>
              <a:t>Svi partneri moraju potpisati izjavu o partnerstvu</a:t>
            </a:r>
            <a:r>
              <a:rPr lang="en-US" sz="2000" b="1" dirty="0" smtClean="0">
                <a:solidFill>
                  <a:srgbClr val="003399"/>
                </a:solidFill>
                <a:effectLst/>
              </a:rPr>
              <a:t>.</a:t>
            </a:r>
            <a:endParaRPr lang="en-GB" sz="2000" b="1" dirty="0" smtClean="0">
              <a:solidFill>
                <a:srgbClr val="003399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Tx/>
              <a:buFont typeface="Wingdings" pitchFamily="2" charset="2"/>
              <a:buChar char="v"/>
            </a:pPr>
            <a:endParaRPr lang="en-GB" sz="2400" b="1" dirty="0" smtClean="0">
              <a:solidFill>
                <a:srgbClr val="FFFF00"/>
              </a:solidFill>
              <a:effectLst/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61" name="Rectangle 5"/>
          <p:cNvSpPr>
            <a:spLocks noChangeArrowheads="1"/>
          </p:cNvSpPr>
          <p:nvPr/>
        </p:nvSpPr>
        <p:spPr bwMode="auto">
          <a:xfrm>
            <a:off x="203428" y="1991632"/>
            <a:ext cx="1622425" cy="17018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lIns="72000" tIns="72000" rIns="72000" bIns="72000" anchor="ctr"/>
          <a:lstStyle/>
          <a:p>
            <a:pPr algn="ctr" eaLnBrk="0" hangingPunct="0">
              <a:defRPr/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Saradnici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915462" name="Rectangle 6"/>
          <p:cNvSpPr>
            <a:spLocks noChangeArrowheads="1"/>
          </p:cNvSpPr>
          <p:nvPr/>
        </p:nvSpPr>
        <p:spPr bwMode="auto">
          <a:xfrm>
            <a:off x="196850" y="4300538"/>
            <a:ext cx="1658938" cy="17018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lIns="72000" tIns="72000" rIns="72000" bIns="72000" anchor="ctr"/>
          <a:lstStyle/>
          <a:p>
            <a:pPr algn="ctr" eaLnBrk="0" hangingPunct="0">
              <a:defRPr/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Podugovarači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2020888" y="2129155"/>
            <a:ext cx="6919912" cy="129266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lvl="1" indent="-225425"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Mogu imati ulogu u 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projektu, ali </a:t>
            </a:r>
            <a:r>
              <a:rPr lang="bs-Latn-BA" sz="2000" dirty="0">
                <a:solidFill>
                  <a:srgbClr val="003399"/>
                </a:solidFill>
                <a:latin typeface="+mn-lt"/>
              </a:rPr>
              <a:t>ne mogu biti finansirani iz 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granta, </a:t>
            </a:r>
            <a:r>
              <a:rPr lang="bs-Latn-BA" sz="2000" dirty="0">
                <a:solidFill>
                  <a:srgbClr val="003399"/>
                </a:solidFill>
                <a:latin typeface="+mn-lt"/>
              </a:rPr>
              <a:t>sa izuzetkom troškova dnevnica i transporta.</a:t>
            </a:r>
            <a:r>
              <a:rPr lang="en-US" sz="2000" dirty="0">
                <a:solidFill>
                  <a:srgbClr val="003399"/>
                </a:solidFill>
                <a:latin typeface="+mn-lt"/>
              </a:rPr>
              <a:t> </a:t>
            </a:r>
            <a:endParaRPr lang="en-US" sz="1000" dirty="0">
              <a:solidFill>
                <a:srgbClr val="003399"/>
              </a:solidFill>
              <a:latin typeface="+mn-lt"/>
            </a:endParaRPr>
          </a:p>
          <a:p>
            <a:pPr lvl="1" indent="-225425"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Ne moraju ispunjavati kriterije prihvatljivosti navedene u dijelu </a:t>
            </a:r>
            <a:r>
              <a:rPr lang="en-US" sz="2000" dirty="0" smtClean="0">
                <a:solidFill>
                  <a:srgbClr val="003399"/>
                </a:solidFill>
                <a:latin typeface="+mn-lt"/>
              </a:rPr>
              <a:t>2.1.1</a:t>
            </a:r>
            <a:r>
              <a:rPr lang="sr-Latn-CS" sz="2000" dirty="0" smtClean="0">
                <a:solidFill>
                  <a:srgbClr val="003399"/>
                </a:solidFill>
                <a:latin typeface="+mn-lt"/>
              </a:rPr>
              <a:t>. Vodiča</a:t>
            </a:r>
            <a:r>
              <a:rPr lang="en-US" sz="2000" dirty="0" smtClean="0">
                <a:solidFill>
                  <a:srgbClr val="003399"/>
                </a:solidFill>
                <a:latin typeface="+mn-lt"/>
              </a:rPr>
              <a:t>. </a:t>
            </a:r>
            <a:endParaRPr lang="en-US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915464" name="Rectangle 8"/>
          <p:cNvSpPr>
            <a:spLocks noChangeArrowheads="1"/>
          </p:cNvSpPr>
          <p:nvPr/>
        </p:nvSpPr>
        <p:spPr bwMode="auto">
          <a:xfrm>
            <a:off x="2008188" y="4252913"/>
            <a:ext cx="6918325" cy="190821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lvl="1" indent="-225425"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Nisu ni partneri ni saradnici i podliježu tenderskim procedurama navedenim u aneksu IV standardnog ugovora o grantu</a:t>
            </a:r>
            <a:r>
              <a:rPr lang="en-GB" sz="2000" dirty="0">
                <a:solidFill>
                  <a:srgbClr val="003399"/>
                </a:solidFill>
                <a:latin typeface="+mn-lt"/>
              </a:rPr>
              <a:t>.</a:t>
            </a:r>
            <a:endParaRPr lang="en-GB" sz="1000" dirty="0">
              <a:solidFill>
                <a:srgbClr val="003399"/>
              </a:solidFill>
              <a:latin typeface="+mn-lt"/>
            </a:endParaRPr>
          </a:p>
          <a:p>
            <a:pPr lvl="1" indent="-225425"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Kada postane </a:t>
            </a:r>
            <a:r>
              <a:rPr lang="bs-Latn-BA" sz="2000" i="1" dirty="0" smtClean="0">
                <a:solidFill>
                  <a:srgbClr val="003399"/>
                </a:solidFill>
                <a:latin typeface="+mn-lt"/>
              </a:rPr>
              <a:t>korisnik granta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, aplikant djeluje kao ugovorno tijelo prema podugovaraču izabranom u tenderskoj proceduri. 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915465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667656"/>
            <a:ext cx="9144000" cy="986973"/>
          </a:xfrm>
        </p:spPr>
        <p:txBody>
          <a:bodyPr/>
          <a:lstStyle/>
          <a:p>
            <a:pPr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Ostali učesnici u projektu </a:t>
            </a:r>
            <a:br>
              <a:rPr lang="bs-Latn-BA" sz="4000" b="1" dirty="0" smtClean="0">
                <a:solidFill>
                  <a:srgbClr val="003399"/>
                </a:solidFill>
              </a:rPr>
            </a:br>
            <a:r>
              <a:rPr lang="bs-Latn-BA" sz="2400" b="1" dirty="0" smtClean="0">
                <a:solidFill>
                  <a:srgbClr val="003399"/>
                </a:solidFill>
              </a:rPr>
              <a:t>(sekcija 2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1.3.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  <a:endParaRPr lang="en-GB" sz="2400" b="1" dirty="0" smtClean="0">
              <a:solidFill>
                <a:srgbClr val="003399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15258" y="17344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40228"/>
            <a:ext cx="9144000" cy="1059543"/>
          </a:xfrm>
        </p:spPr>
        <p:txBody>
          <a:bodyPr/>
          <a:lstStyle/>
          <a:p>
            <a:pPr indent="-838200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Prihvatljive aktivnosti</a:t>
            </a:r>
            <a:r>
              <a:rPr lang="sr-Latn-CS" sz="4000" b="1" dirty="0" smtClean="0">
                <a:solidFill>
                  <a:srgbClr val="003399"/>
                </a:solidFill>
              </a:rPr>
              <a:t/>
            </a:r>
            <a:br>
              <a:rPr lang="sr-Latn-CS" sz="4000" b="1" dirty="0" smtClean="0">
                <a:solidFill>
                  <a:srgbClr val="003399"/>
                </a:solidFill>
              </a:rPr>
            </a:br>
            <a:r>
              <a:rPr lang="bs-Latn-BA" sz="2400" b="1" dirty="0" smtClean="0">
                <a:solidFill>
                  <a:srgbClr val="003399"/>
                </a:solidFill>
              </a:rPr>
              <a:t>(sekcija 2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r>
              <a:rPr lang="sr-Latn-CS" sz="2400" b="1" dirty="0" smtClean="0">
                <a:solidFill>
                  <a:srgbClr val="003399"/>
                </a:solidFill>
              </a:rPr>
              <a:t>1.4.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</a:p>
        </p:txBody>
      </p:sp>
      <p:sp>
        <p:nvSpPr>
          <p:cNvPr id="920579" name="Rectangle 3"/>
          <p:cNvSpPr>
            <a:spLocks noGrp="1" noChangeArrowheads="1"/>
          </p:cNvSpPr>
          <p:nvPr>
            <p:ph idx="1"/>
          </p:nvPr>
        </p:nvSpPr>
        <p:spPr>
          <a:xfrm>
            <a:off x="508000" y="2148114"/>
            <a:ext cx="8331200" cy="3962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bs-Latn-BA" sz="1800" b="1" dirty="0" smtClean="0">
              <a:solidFill>
                <a:srgbClr val="003399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bs-Latn-BA" sz="2000" b="1" dirty="0" smtClean="0">
                <a:solidFill>
                  <a:srgbClr val="003399"/>
                </a:solidFill>
              </a:rPr>
              <a:t>Aktivnosti moraju obuhvatati prekograničnu saradnju da bi bile prihvatljive, odnosno: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sz="2000" b="1" dirty="0" smtClean="0">
              <a:solidFill>
                <a:srgbClr val="003399"/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80000"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</a:rPr>
              <a:t>Moraju se sprovoditi u programskom području;</a:t>
            </a:r>
            <a:endParaRPr lang="en-US" sz="2000" b="1" dirty="0" smtClean="0">
              <a:solidFill>
                <a:srgbClr val="003399"/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80000"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</a:rPr>
              <a:t>Moraju imati uticaja u programskim područjima obje zemlje; 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80000"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</a:rPr>
              <a:t>Moraju obuhvatati saradnju 2 prekogranična aplikanta u najmanje jednoj, a poželjno je i u više od jedne, od navedenih oblasti </a:t>
            </a:r>
            <a:r>
              <a:rPr lang="en-GB" sz="2000" b="1" dirty="0" smtClean="0">
                <a:solidFill>
                  <a:srgbClr val="003399"/>
                </a:solidFill>
              </a:rPr>
              <a:t>:</a:t>
            </a:r>
            <a:endParaRPr lang="bs-Latn-BA" sz="2000" b="1" dirty="0" smtClean="0">
              <a:solidFill>
                <a:srgbClr val="003399"/>
              </a:solidFill>
            </a:endParaRPr>
          </a:p>
          <a:p>
            <a:pPr marL="1116000" indent="-227013">
              <a:buClr>
                <a:srgbClr val="003399"/>
              </a:buClr>
              <a:buSzPct val="80000"/>
              <a:buFont typeface="Wingdings" pitchFamily="2" charset="2"/>
              <a:buChar char="§"/>
            </a:pPr>
            <a:r>
              <a:rPr lang="bs-Latn-BA" altLang="zh-CN" sz="2000" b="1" dirty="0" smtClean="0">
                <a:solidFill>
                  <a:srgbClr val="003399"/>
                </a:solidFill>
                <a:ea typeface="SimSun" pitchFamily="2" charset="-122"/>
              </a:rPr>
              <a:t>zajedničko kreiranje projekta</a:t>
            </a:r>
            <a:r>
              <a:rPr lang="en-GB" altLang="zh-CN" sz="2000" b="1" dirty="0" smtClean="0">
                <a:solidFill>
                  <a:srgbClr val="003399"/>
                </a:solidFill>
                <a:ea typeface="SimSun" pitchFamily="2" charset="-122"/>
              </a:rPr>
              <a:t>, </a:t>
            </a:r>
            <a:endParaRPr lang="bs-Latn-BA" altLang="zh-CN" sz="2000" b="1" dirty="0" smtClean="0">
              <a:solidFill>
                <a:srgbClr val="003399"/>
              </a:solidFill>
              <a:ea typeface="SimSun" pitchFamily="2" charset="-122"/>
            </a:endParaRPr>
          </a:p>
          <a:p>
            <a:pPr marL="1116000" indent="-227013">
              <a:buClr>
                <a:srgbClr val="003399"/>
              </a:buClr>
              <a:buSzPct val="80000"/>
              <a:buFont typeface="Wingdings" pitchFamily="2" charset="2"/>
              <a:buChar char="§"/>
            </a:pPr>
            <a:r>
              <a:rPr lang="en-GB" altLang="zh-CN" sz="2000" b="1" dirty="0" smtClean="0">
                <a:solidFill>
                  <a:srgbClr val="003399"/>
                </a:solidFill>
                <a:ea typeface="SimSun" pitchFamily="2" charset="-122"/>
              </a:rPr>
              <a:t> </a:t>
            </a:r>
            <a:r>
              <a:rPr lang="bs-Latn-BA" altLang="zh-CN" sz="2000" b="1" dirty="0" smtClean="0">
                <a:solidFill>
                  <a:srgbClr val="003399"/>
                </a:solidFill>
                <a:ea typeface="SimSun" pitchFamily="2" charset="-122"/>
              </a:rPr>
              <a:t>zajedničko finansiranje</a:t>
            </a:r>
            <a:r>
              <a:rPr lang="en-GB" altLang="zh-CN" sz="2000" b="1" dirty="0" smtClean="0">
                <a:solidFill>
                  <a:srgbClr val="003399"/>
                </a:solidFill>
                <a:ea typeface="SimSun" pitchFamily="2" charset="-122"/>
              </a:rPr>
              <a:t>, </a:t>
            </a:r>
            <a:endParaRPr lang="bs-Latn-BA" altLang="zh-CN" sz="2000" b="1" dirty="0" smtClean="0">
              <a:solidFill>
                <a:srgbClr val="003399"/>
              </a:solidFill>
              <a:ea typeface="SimSun" pitchFamily="2" charset="-122"/>
            </a:endParaRPr>
          </a:p>
          <a:p>
            <a:pPr marL="1116000" indent="-227013">
              <a:buClr>
                <a:srgbClr val="003399"/>
              </a:buClr>
              <a:buSzPct val="80000"/>
              <a:buFont typeface="Wingdings" pitchFamily="2" charset="2"/>
              <a:buChar char="§"/>
            </a:pPr>
            <a:r>
              <a:rPr lang="bs-Latn-BA" altLang="zh-CN" sz="2000" b="1" dirty="0" smtClean="0">
                <a:solidFill>
                  <a:srgbClr val="003399"/>
                </a:solidFill>
                <a:ea typeface="SimSun" pitchFamily="2" charset="-122"/>
              </a:rPr>
              <a:t>zajedničko osoblje i </a:t>
            </a:r>
          </a:p>
          <a:p>
            <a:pPr marL="1116000" indent="-227013">
              <a:buClr>
                <a:srgbClr val="003399"/>
              </a:buClr>
              <a:buSzPct val="80000"/>
              <a:buFont typeface="Wingdings" pitchFamily="2" charset="2"/>
              <a:buChar char="§"/>
            </a:pPr>
            <a:r>
              <a:rPr lang="en-GB" altLang="zh-CN" sz="2000" b="1" dirty="0" smtClean="0">
                <a:solidFill>
                  <a:srgbClr val="003399"/>
                </a:solidFill>
                <a:ea typeface="SimSun" pitchFamily="2" charset="-122"/>
              </a:rPr>
              <a:t> </a:t>
            </a:r>
            <a:r>
              <a:rPr lang="bs-Latn-BA" altLang="zh-CN" sz="2000" b="1" dirty="0" smtClean="0">
                <a:solidFill>
                  <a:srgbClr val="003399"/>
                </a:solidFill>
                <a:ea typeface="SimSun" pitchFamily="2" charset="-122"/>
              </a:rPr>
              <a:t>zajednička implemen</a:t>
            </a:r>
            <a:r>
              <a:rPr lang="bs-Latn-BA" altLang="zh-CN" sz="2000" b="1" dirty="0" smtClean="0">
                <a:solidFill>
                  <a:srgbClr val="003399"/>
                </a:solidFill>
              </a:rPr>
              <a:t>t</a:t>
            </a:r>
            <a:r>
              <a:rPr lang="bs-Latn-BA" altLang="zh-CN" sz="2000" b="1" dirty="0" smtClean="0">
                <a:solidFill>
                  <a:srgbClr val="003399"/>
                </a:solidFill>
                <a:ea typeface="SimSun" pitchFamily="2" charset="-122"/>
              </a:rPr>
              <a:t>acija.</a:t>
            </a:r>
            <a:endParaRPr lang="en-GB" sz="2000" b="1" dirty="0" smtClean="0">
              <a:solidFill>
                <a:srgbClr val="003399"/>
              </a:solidFill>
              <a:ea typeface="SimSun" pitchFamily="2" charset="-122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80000"/>
              <a:buFont typeface="Wingdings" pitchFamily="2" charset="2"/>
              <a:buChar char="q"/>
              <a:defRPr/>
            </a:pPr>
            <a:endParaRPr lang="bs-Latn-BA" sz="1800" dirty="0" smtClean="0">
              <a:solidFill>
                <a:srgbClr val="003399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80000"/>
              <a:buFont typeface="Wingdings" pitchFamily="2" charset="2"/>
              <a:buChar char="q"/>
              <a:defRPr/>
            </a:pPr>
            <a:endParaRPr lang="bs-Latn-BA" sz="1800" dirty="0" smtClean="0">
              <a:solidFill>
                <a:srgbClr val="003399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80000"/>
              <a:buFont typeface="Wingdings" pitchFamily="2" charset="2"/>
              <a:buChar char="q"/>
              <a:defRPr/>
            </a:pPr>
            <a:endParaRPr lang="en-GB" sz="1800" dirty="0" smtClean="0">
              <a:solidFill>
                <a:srgbClr val="003399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Pct val="80000"/>
              <a:buFont typeface="Wingdings" pitchFamily="2" charset="2"/>
              <a:buChar char="q"/>
              <a:defRPr/>
            </a:pPr>
            <a:endParaRPr lang="en-US" sz="1800" b="1" dirty="0" smtClean="0">
              <a:solidFill>
                <a:srgbClr val="003399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55600" y="18796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1200"/>
            <a:ext cx="9144000" cy="1025525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</a:rPr>
              <a:t>Trajanje projekta </a:t>
            </a:r>
            <a:r>
              <a:rPr lang="en-GB" sz="4000" b="1" dirty="0" smtClean="0">
                <a:solidFill>
                  <a:srgbClr val="003399"/>
                </a:solidFill>
                <a:effectLst/>
              </a:rPr>
              <a:t> </a:t>
            </a:r>
            <a:br>
              <a:rPr lang="en-GB" sz="4000" b="1" dirty="0" smtClean="0">
                <a:solidFill>
                  <a:srgbClr val="003399"/>
                </a:solidFill>
                <a:effectLst/>
              </a:rPr>
            </a:br>
            <a:r>
              <a:rPr lang="en-GB" sz="2400" b="1" dirty="0" smtClean="0">
                <a:solidFill>
                  <a:srgbClr val="003399"/>
                </a:solidFill>
                <a:effectLst/>
              </a:rPr>
              <a:t>(</a:t>
            </a:r>
            <a:r>
              <a:rPr lang="sr-Latn-CS" sz="2400" b="1" dirty="0" smtClean="0">
                <a:solidFill>
                  <a:srgbClr val="003399"/>
                </a:solidFill>
                <a:effectLst/>
              </a:rPr>
              <a:t>sekcija </a:t>
            </a:r>
            <a:r>
              <a:rPr lang="en-GB" sz="2400" b="1" dirty="0" smtClean="0">
                <a:solidFill>
                  <a:srgbClr val="003399"/>
                </a:solidFill>
                <a:effectLst/>
              </a:rPr>
              <a:t>2.1.</a:t>
            </a:r>
            <a:r>
              <a:rPr lang="bs-Latn-BA" sz="2400" b="1" dirty="0" smtClean="0">
                <a:solidFill>
                  <a:srgbClr val="003399"/>
                </a:solidFill>
                <a:effectLst/>
              </a:rPr>
              <a:t>4. Vodiča</a:t>
            </a:r>
            <a:r>
              <a:rPr lang="en-GB" sz="2400" b="1" dirty="0" smtClean="0">
                <a:solidFill>
                  <a:srgbClr val="003399"/>
                </a:solidFill>
                <a:effectLst/>
              </a:rPr>
              <a:t>)</a:t>
            </a:r>
            <a:r>
              <a:rPr lang="en-GB" sz="4000" dirty="0" smtClean="0">
                <a:solidFill>
                  <a:srgbClr val="FFFF00"/>
                </a:solidFill>
                <a:effectLst/>
                <a:latin typeface="Arial" charset="0"/>
              </a:rPr>
              <a:t/>
            </a:r>
            <a:br>
              <a:rPr lang="en-GB" sz="4000" dirty="0" smtClean="0">
                <a:solidFill>
                  <a:srgbClr val="FFFF00"/>
                </a:solidFill>
                <a:effectLst/>
                <a:latin typeface="Arial" charset="0"/>
              </a:rPr>
            </a:br>
            <a:endParaRPr lang="en-GB" sz="4000" dirty="0" smtClean="0"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49485" y="2314802"/>
            <a:ext cx="3425825" cy="1835150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en-GB" b="1" dirty="0" smtClean="0">
              <a:solidFill>
                <a:srgbClr val="FF3300"/>
              </a:solidFill>
              <a:effectLst/>
              <a:latin typeface="Garamond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sr-Latn-BA" b="1" dirty="0" smtClean="0">
                <a:solidFill>
                  <a:srgbClr val="003399"/>
                </a:solidFill>
                <a:effectLst/>
              </a:rPr>
              <a:t>Mjera I.1</a:t>
            </a:r>
          </a:p>
          <a:p>
            <a:pPr algn="ctr">
              <a:buFont typeface="Wingdings" pitchFamily="2" charset="2"/>
              <a:buNone/>
            </a:pPr>
            <a:r>
              <a:rPr lang="sr-Latn-BA" b="1" dirty="0" smtClean="0">
                <a:solidFill>
                  <a:srgbClr val="003399"/>
                </a:solidFill>
                <a:effectLst/>
              </a:rPr>
              <a:t>12 – 24 mjeseci</a:t>
            </a:r>
            <a:endParaRPr lang="en-GB" b="1" dirty="0" smtClean="0">
              <a:solidFill>
                <a:srgbClr val="003399"/>
              </a:solidFill>
              <a:effectLst/>
            </a:endParaRPr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5168221" y="4500789"/>
            <a:ext cx="346710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sr-Latn-BA" sz="3200" dirty="0">
                <a:solidFill>
                  <a:srgbClr val="003399"/>
                </a:solidFill>
                <a:latin typeface="+mn-lt"/>
              </a:rPr>
              <a:t>Mjera </a:t>
            </a:r>
            <a:r>
              <a:rPr lang="sr-Latn-BA" sz="3200" dirty="0" smtClean="0">
                <a:solidFill>
                  <a:srgbClr val="003399"/>
                </a:solidFill>
                <a:latin typeface="+mn-lt"/>
              </a:rPr>
              <a:t>I.2</a:t>
            </a:r>
            <a:endParaRPr lang="sr-Latn-BA" sz="3200" dirty="0">
              <a:solidFill>
                <a:srgbClr val="003399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sr-Latn-BA" sz="3200" dirty="0">
                <a:solidFill>
                  <a:srgbClr val="003399"/>
                </a:solidFill>
                <a:latin typeface="+mn-lt"/>
              </a:rPr>
              <a:t>6 – 12 mjeseci</a:t>
            </a:r>
            <a:endParaRPr lang="en-GB" sz="3200" dirty="0">
              <a:solidFill>
                <a:srgbClr val="003399"/>
              </a:solidFill>
              <a:latin typeface="+mn-lt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28172" y="1879599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MC910221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829" y="2452914"/>
            <a:ext cx="3889828" cy="378822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8629"/>
            <a:ext cx="6763657" cy="1248228"/>
          </a:xfrm>
        </p:spPr>
        <p:txBody>
          <a:bodyPr/>
          <a:lstStyle/>
          <a:p>
            <a:r>
              <a:rPr lang="bs-Latn-BA" sz="3200" b="1" dirty="0" smtClean="0">
                <a:solidFill>
                  <a:srgbClr val="003399"/>
                </a:solidFill>
                <a:effectLst/>
              </a:rPr>
              <a:t>Vrste aktivnosti</a:t>
            </a:r>
            <a:r>
              <a:rPr lang="en-GB" sz="3200" b="1" dirty="0" smtClean="0">
                <a:solidFill>
                  <a:srgbClr val="003399"/>
                </a:solidFill>
                <a:effectLst/>
              </a:rPr>
              <a:t> </a:t>
            </a:r>
            <a:r>
              <a:rPr lang="bs-Latn-BA" sz="3200" b="1" dirty="0" smtClean="0">
                <a:solidFill>
                  <a:srgbClr val="003399"/>
                </a:solidFill>
              </a:rPr>
              <a:t/>
            </a:r>
            <a:br>
              <a:rPr lang="bs-Latn-BA" sz="3200" b="1" dirty="0" smtClean="0">
                <a:solidFill>
                  <a:srgbClr val="003399"/>
                </a:solidFill>
              </a:rPr>
            </a:br>
            <a:r>
              <a:rPr lang="bs-Latn-BA" sz="3200" b="1" dirty="0" smtClean="0">
                <a:solidFill>
                  <a:srgbClr val="003399"/>
                </a:solidFill>
                <a:cs typeface="Arial" charset="0"/>
              </a:rPr>
              <a:t>Mjera I.1 – </a:t>
            </a:r>
            <a:r>
              <a:rPr lang="bs-Latn-BA" sz="3200" b="1" dirty="0" smtClean="0">
                <a:solidFill>
                  <a:srgbClr val="003399"/>
                </a:solidFill>
              </a:rPr>
              <a:t>Osa: Ekonomski razvoj</a:t>
            </a:r>
            <a:endParaRPr lang="en-GB" sz="3200" b="1" dirty="0" smtClean="0">
              <a:solidFill>
                <a:srgbClr val="003399"/>
              </a:solidFill>
              <a:effectLst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38183" y="2111829"/>
            <a:ext cx="8233229" cy="4380411"/>
          </a:xfrm>
        </p:spPr>
        <p:txBody>
          <a:bodyPr/>
          <a:lstStyle/>
          <a:p>
            <a:pPr marL="46800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Inovativne akcije s ciljem uvođenja novih praksi u oblasti turizma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;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Osnivanje mreža i asocijacija s ciljem razvoja poduzetništva;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 </a:t>
            </a:r>
            <a:endParaRPr lang="sr-Latn-CS" sz="1800" b="1" dirty="0" smtClean="0">
              <a:solidFill>
                <a:srgbClr val="003399"/>
              </a:solidFill>
              <a:cs typeface="Arial" charset="0"/>
            </a:endParaRP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sr-Latn-CS" sz="1800" b="1" dirty="0" smtClean="0">
                <a:solidFill>
                  <a:srgbClr val="003399"/>
                </a:solidFill>
                <a:cs typeface="Arial" charset="0"/>
              </a:rPr>
              <a:t>Razmjena iskustava u cilju poboljšanja znanja o preduzetništvu, novim tehnologijama, marketingu i promociji;</a:t>
            </a:r>
            <a:endParaRPr lang="en-US" sz="1800" b="1" dirty="0" smtClean="0">
              <a:solidFill>
                <a:srgbClr val="003399"/>
              </a:solidFill>
              <a:cs typeface="Arial" charset="0"/>
            </a:endParaRP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Uspostavljanje infrastrukture za zaštitu istorijskog, kulturnog, umjetničkog i lingvističkog naslijeđa;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Promocija proizvoda tipičnih za pogranično područje;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Podrška saradnji malih i srednjih preduzeća, obrazovnih institucija, organizacija za razvoj i istraživanje;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Zajednički projekti na obrazovanju odraslih;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Studije s ciljem identifikovanja propusta na tržištu, prilika koje tržište pruža, najtraženijih proizvoda; 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Inicijative za osnivanje prekograničnih mreža u različitim oblastima;</a:t>
            </a:r>
            <a:endParaRPr lang="en-US" sz="1800" b="1" dirty="0" smtClean="0">
              <a:solidFill>
                <a:srgbClr val="003399"/>
              </a:solidFill>
              <a:cs typeface="Arial" charset="0"/>
            </a:endParaRP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Stimulisanje upotrebe informacionih tehnologija;</a:t>
            </a:r>
            <a:endParaRPr lang="en-US" sz="1800" b="1" dirty="0" smtClean="0">
              <a:solidFill>
                <a:srgbClr val="003399"/>
              </a:solidFill>
              <a:cs typeface="Arial" charset="0"/>
            </a:endParaRP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Podrška gradnji ili obnovi i unapređenju manjih infrastrukturnih objekata u oblasti turizma itd.</a:t>
            </a:r>
            <a:endParaRPr lang="bs-Latn-BA" sz="1800" b="1" dirty="0"/>
          </a:p>
        </p:txBody>
      </p:sp>
      <p:sp>
        <p:nvSpPr>
          <p:cNvPr id="7" name="Folded Corner 6"/>
          <p:cNvSpPr/>
          <p:nvPr/>
        </p:nvSpPr>
        <p:spPr>
          <a:xfrm>
            <a:off x="6923314" y="827314"/>
            <a:ext cx="1814286" cy="1016000"/>
          </a:xfrm>
          <a:prstGeom prst="foldedCorner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>
                <a:solidFill>
                  <a:srgbClr val="003399"/>
                </a:solidFill>
              </a:rPr>
              <a:t>Spisak aktivnosti nije konačan</a:t>
            </a:r>
            <a:endParaRPr lang="bs-Latn-BA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580571"/>
            <a:ext cx="6995886" cy="1156154"/>
          </a:xfrm>
        </p:spPr>
        <p:txBody>
          <a:bodyPr/>
          <a:lstStyle/>
          <a:p>
            <a:r>
              <a:rPr lang="bs-Latn-BA" sz="3200" b="1" dirty="0" smtClean="0">
                <a:solidFill>
                  <a:srgbClr val="003399"/>
                </a:solidFill>
              </a:rPr>
              <a:t>V</a:t>
            </a:r>
            <a:r>
              <a:rPr lang="bs-Latn-BA" sz="3200" b="1" dirty="0" smtClean="0">
                <a:solidFill>
                  <a:srgbClr val="003399"/>
                </a:solidFill>
                <a:effectLst/>
              </a:rPr>
              <a:t>rste aktivnosti</a:t>
            </a:r>
            <a:r>
              <a:rPr lang="bs-Latn-BA" sz="4000" b="1" dirty="0" smtClean="0">
                <a:solidFill>
                  <a:srgbClr val="003399"/>
                </a:solidFill>
              </a:rPr>
              <a:t/>
            </a:r>
            <a:br>
              <a:rPr lang="bs-Latn-BA" sz="4000" b="1" dirty="0" smtClean="0">
                <a:solidFill>
                  <a:srgbClr val="003399"/>
                </a:solidFill>
              </a:rPr>
            </a:br>
            <a:r>
              <a:rPr lang="bs-Latn-BA" sz="3200" b="1" dirty="0" smtClean="0">
                <a:solidFill>
                  <a:srgbClr val="003399"/>
                </a:solidFill>
                <a:cs typeface="Arial" charset="0"/>
              </a:rPr>
              <a:t>Mjera I.1 – </a:t>
            </a:r>
            <a:r>
              <a:rPr lang="bs-Latn-BA" sz="3200" b="1" dirty="0" smtClean="0">
                <a:solidFill>
                  <a:srgbClr val="003399"/>
                </a:solidFill>
              </a:rPr>
              <a:t>Osa: Zaštita životne sredine</a:t>
            </a:r>
            <a:endParaRPr lang="en-GB" sz="3200" b="1" dirty="0" smtClean="0">
              <a:solidFill>
                <a:srgbClr val="003399"/>
              </a:solidFill>
              <a:effectLst/>
            </a:endParaRPr>
          </a:p>
        </p:txBody>
      </p:sp>
      <p:sp>
        <p:nvSpPr>
          <p:cNvPr id="5" name="Folded Corner 4"/>
          <p:cNvSpPr/>
          <p:nvPr/>
        </p:nvSpPr>
        <p:spPr>
          <a:xfrm>
            <a:off x="7039428" y="711201"/>
            <a:ext cx="1814286" cy="1016000"/>
          </a:xfrm>
          <a:prstGeom prst="foldedCorner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>
                <a:solidFill>
                  <a:srgbClr val="003399"/>
                </a:solidFill>
              </a:rPr>
              <a:t>Spisak aktivnosti nije konačan</a:t>
            </a:r>
            <a:endParaRPr lang="bs-Latn-BA" dirty="0">
              <a:solidFill>
                <a:srgbClr val="003399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74171" y="1981199"/>
            <a:ext cx="8969829" cy="4564743"/>
          </a:xfrm>
        </p:spPr>
        <p:txBody>
          <a:bodyPr/>
          <a:lstStyle/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Podrška integrisanoj zaštiti i menadžmentu osjetljivih ekosistema i pravilnoj upotrebi voda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;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Podrška razvoju integrisanih monitoring sistema i baza podataka u oblasti zaštite okoliša; </a:t>
            </a:r>
            <a:endParaRPr lang="en-US" sz="1800" b="1" dirty="0" smtClean="0">
              <a:solidFill>
                <a:srgbClr val="003399"/>
              </a:solidFill>
              <a:cs typeface="Arial" charset="0"/>
            </a:endParaRP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Smanjenje negativnih efekata na okoliš i podrška ekonomskim aktivnostima koje ne štete okolišu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;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Podrška unapređenju sistema za prečišćavanje voda i čvrstog otpada; 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Aktivnosti osmišljene da spriječe prirodne katastrofe i štetne posljedice na okoliš izazvane djelovanjem čovjeka;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Saradnja  organizacija uključenih u zaštitu okoliša i upravljanje zaštićenim područjima; </a:t>
            </a:r>
            <a:endParaRPr lang="en-US" sz="1800" b="1" dirty="0" smtClean="0">
              <a:solidFill>
                <a:srgbClr val="003399"/>
              </a:solidFill>
              <a:cs typeface="Arial" charset="0"/>
            </a:endParaRP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Zajednička borba protiv zagađenja u programskom području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;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Saradnja u oblasti pružanja informacija i podizanja svijesti među građanima o važnosti zaštite okoliša i promocije prirodnog naslijeđa; </a:t>
            </a: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1800" b="1" dirty="0" smtClean="0">
                <a:solidFill>
                  <a:srgbClr val="003399"/>
                </a:solidFill>
                <a:cs typeface="Arial" charset="0"/>
              </a:rPr>
              <a:t>P</a:t>
            </a: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riprema studija izvodljivosti i ostale tehničke dokumentacije za velike infrastrukturne projekte koji bi se finansirali iz drugih izvora; 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Biološke i studije o bioraznolikosti;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Edukativni  programi o zaštiti životne sredine;</a:t>
            </a:r>
          </a:p>
          <a:p>
            <a:pPr marL="468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  <a:cs typeface="Arial" charset="0"/>
              </a:rPr>
              <a:t>Arhitektonske studije i studije urbanog planiranja itd.</a:t>
            </a:r>
            <a:endParaRPr lang="bs-Latn-BA" sz="1800" b="1" dirty="0">
              <a:solidFill>
                <a:srgbClr val="003399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13658" y="1821542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669925" y="870856"/>
            <a:ext cx="7810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r-Latn-CS" sz="4000" dirty="0">
                <a:solidFill>
                  <a:srgbClr val="003399"/>
                </a:solidFill>
                <a:latin typeface="+mj-lt"/>
              </a:rPr>
              <a:t>Najvažnije karakteristike poziva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39738" y="2264229"/>
            <a:ext cx="8229600" cy="4020457"/>
          </a:xfrm>
          <a:prstGeom prst="rect">
            <a:avLst/>
          </a:prstGeom>
        </p:spPr>
        <p:txBody>
          <a:bodyPr/>
          <a:lstStyle/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800" dirty="0">
                <a:solidFill>
                  <a:srgbClr val="003399"/>
                </a:solidFill>
                <a:latin typeface="+mn-lt"/>
              </a:rPr>
              <a:t>Otvoreni poziv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800" dirty="0" smtClean="0">
                <a:solidFill>
                  <a:srgbClr val="003399"/>
                </a:solidFill>
                <a:latin typeface="+mn-lt"/>
              </a:rPr>
              <a:t>Otvoren </a:t>
            </a:r>
            <a:r>
              <a:rPr lang="hr-HR" sz="2800" dirty="0">
                <a:solidFill>
                  <a:srgbClr val="003399"/>
                </a:solidFill>
                <a:latin typeface="+mn-lt"/>
              </a:rPr>
              <a:t>do </a:t>
            </a:r>
            <a:r>
              <a:rPr lang="hr-HR" sz="2800" dirty="0" smtClean="0">
                <a:solidFill>
                  <a:srgbClr val="003399"/>
                </a:solidFill>
                <a:latin typeface="+mn-lt"/>
              </a:rPr>
              <a:t>05.12.2011.</a:t>
            </a:r>
            <a:endParaRPr lang="hr-HR" sz="2800" dirty="0">
              <a:solidFill>
                <a:srgbClr val="003399"/>
              </a:solidFill>
              <a:latin typeface="+mn-lt"/>
            </a:endParaRP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800" dirty="0">
                <a:solidFill>
                  <a:srgbClr val="003399"/>
                </a:solidFill>
                <a:latin typeface="+mn-lt"/>
              </a:rPr>
              <a:t>Zajednički projekti – </a:t>
            </a:r>
            <a:r>
              <a:rPr lang="hr-HR" sz="2800" u="sng" dirty="0">
                <a:solidFill>
                  <a:srgbClr val="003399"/>
                </a:solidFill>
                <a:latin typeface="+mn-lt"/>
              </a:rPr>
              <a:t>jedna prijava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800" dirty="0">
                <a:solidFill>
                  <a:srgbClr val="003399"/>
                </a:solidFill>
                <a:latin typeface="+mn-lt"/>
              </a:rPr>
              <a:t>Obavezno prekogranično partnerstvo – </a:t>
            </a:r>
            <a:r>
              <a:rPr lang="hr-HR" sz="2800" u="sng" dirty="0">
                <a:solidFill>
                  <a:srgbClr val="003399"/>
                </a:solidFill>
                <a:latin typeface="+mn-lt"/>
              </a:rPr>
              <a:t>dva aplikanta 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800" dirty="0">
                <a:solidFill>
                  <a:srgbClr val="003399"/>
                </a:solidFill>
                <a:latin typeface="+mn-lt"/>
              </a:rPr>
              <a:t>Odvojeno finansiranje – </a:t>
            </a:r>
            <a:r>
              <a:rPr lang="hr-HR" sz="2800" u="sng" dirty="0">
                <a:solidFill>
                  <a:srgbClr val="003399"/>
                </a:solidFill>
                <a:latin typeface="+mn-lt"/>
              </a:rPr>
              <a:t>dva ugovora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800" dirty="0">
                <a:solidFill>
                  <a:srgbClr val="003399"/>
                </a:solidFill>
                <a:latin typeface="+mn-lt"/>
              </a:rPr>
              <a:t>Princip funkcionalnog vodećeg partnera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800" dirty="0">
                <a:solidFill>
                  <a:srgbClr val="003399"/>
                </a:solidFill>
                <a:latin typeface="+mn-lt"/>
              </a:rPr>
              <a:t>Princip predfinansiranja – 80%</a:t>
            </a:r>
            <a:r>
              <a:rPr lang="da-DK" sz="2800" dirty="0">
                <a:solidFill>
                  <a:srgbClr val="003399"/>
                </a:solidFill>
                <a:latin typeface="+mn-lt"/>
              </a:rPr>
              <a:t>	</a:t>
            </a:r>
            <a:endParaRPr lang="en-US" sz="2800" b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16328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0975" y="653142"/>
            <a:ext cx="6669768" cy="1277257"/>
          </a:xfrm>
        </p:spPr>
        <p:txBody>
          <a:bodyPr/>
          <a:lstStyle/>
          <a:p>
            <a:r>
              <a:rPr lang="bs-Latn-BA" sz="3200" b="1" dirty="0" smtClean="0">
                <a:solidFill>
                  <a:srgbClr val="003399"/>
                </a:solidFill>
              </a:rPr>
              <a:t>V</a:t>
            </a:r>
            <a:r>
              <a:rPr lang="bs-Latn-BA" sz="3200" b="1" dirty="0" smtClean="0">
                <a:solidFill>
                  <a:srgbClr val="003399"/>
                </a:solidFill>
                <a:effectLst/>
              </a:rPr>
              <a:t>rste aktivnosti</a:t>
            </a:r>
            <a:r>
              <a:rPr lang="en-GB" sz="3200" b="1" dirty="0" smtClean="0">
                <a:solidFill>
                  <a:srgbClr val="003399"/>
                </a:solidFill>
                <a:effectLst/>
              </a:rPr>
              <a:t> </a:t>
            </a:r>
            <a:r>
              <a:rPr lang="bs-Latn-BA" sz="3200" b="1" dirty="0" smtClean="0">
                <a:solidFill>
                  <a:srgbClr val="003399"/>
                </a:solidFill>
              </a:rPr>
              <a:t/>
            </a:r>
            <a:br>
              <a:rPr lang="bs-Latn-BA" sz="3200" b="1" dirty="0" smtClean="0">
                <a:solidFill>
                  <a:srgbClr val="003399"/>
                </a:solidFill>
              </a:rPr>
            </a:br>
            <a:r>
              <a:rPr lang="bs-Latn-BA" sz="3200" b="1" dirty="0" smtClean="0">
                <a:solidFill>
                  <a:srgbClr val="003399"/>
                </a:solidFill>
                <a:cs typeface="Arial" charset="0"/>
              </a:rPr>
              <a:t>Mjera I.1 – </a:t>
            </a:r>
            <a:r>
              <a:rPr lang="bs-Latn-BA" sz="3200" b="1" dirty="0" smtClean="0">
                <a:solidFill>
                  <a:srgbClr val="003399"/>
                </a:solidFill>
              </a:rPr>
              <a:t>Osa: Socijalna kohezija</a:t>
            </a:r>
            <a:endParaRPr lang="en-GB" sz="3200" b="1" dirty="0" smtClean="0">
              <a:solidFill>
                <a:srgbClr val="003399"/>
              </a:solidFill>
              <a:effectLst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ded Corner 5"/>
          <p:cNvSpPr/>
          <p:nvPr/>
        </p:nvSpPr>
        <p:spPr>
          <a:xfrm>
            <a:off x="7010400" y="798286"/>
            <a:ext cx="1814286" cy="1016000"/>
          </a:xfrm>
          <a:prstGeom prst="foldedCorner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>
                <a:solidFill>
                  <a:srgbClr val="003399"/>
                </a:solidFill>
              </a:rPr>
              <a:t>Spisak aktivnosti nije konačan</a:t>
            </a:r>
            <a:endParaRPr lang="bs-Latn-BA" dirty="0">
              <a:solidFill>
                <a:srgbClr val="003399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46743" y="1981199"/>
            <a:ext cx="8363857" cy="3969657"/>
          </a:xfrm>
        </p:spPr>
        <p:txBody>
          <a:bodyPr/>
          <a:lstStyle/>
          <a:p>
            <a:pPr marL="0" lvl="0" indent="0" defTabSz="914400">
              <a:lnSpc>
                <a:spcPct val="80000"/>
              </a:lnSpc>
              <a:buNone/>
            </a:pPr>
            <a:endParaRPr lang="en-US" sz="2000" dirty="0" smtClean="0">
              <a:solidFill>
                <a:srgbClr val="003399"/>
              </a:solidFill>
              <a:latin typeface="Arial" charset="0"/>
              <a:cs typeface="Arial" charset="0"/>
            </a:endParaRPr>
          </a:p>
          <a:p>
            <a:pPr marL="504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003399"/>
                </a:solidFill>
                <a:cs typeface="Arial" charset="0"/>
              </a:rPr>
              <a:t>A</a:t>
            </a:r>
            <a:r>
              <a:rPr lang="bs-Latn-BA" sz="2000" b="1" dirty="0" smtClean="0">
                <a:solidFill>
                  <a:srgbClr val="003399"/>
                </a:solidFill>
                <a:cs typeface="Arial" charset="0"/>
              </a:rPr>
              <a:t>ktivnosti na unapređenju protoka informacija i komunikacije u pograničnom području</a:t>
            </a:r>
            <a:r>
              <a:rPr lang="en-US" sz="2000" b="1" dirty="0" smtClean="0">
                <a:solidFill>
                  <a:srgbClr val="003399"/>
                </a:solidFill>
                <a:cs typeface="Arial" charset="0"/>
              </a:rPr>
              <a:t>; </a:t>
            </a:r>
            <a:endParaRPr lang="bs-Latn-BA" sz="2000" b="1" dirty="0" smtClean="0">
              <a:solidFill>
                <a:srgbClr val="003399"/>
              </a:solidFill>
              <a:cs typeface="Arial" charset="0"/>
            </a:endParaRPr>
          </a:p>
          <a:p>
            <a:pPr marL="504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cs typeface="Arial" charset="0"/>
              </a:rPr>
              <a:t>Podrška borbi protiv socijalne isključenosti, uključujući bilateralne aktivnosti i nalaženje zajedničkih rješenja za postojeće socijalne probleme; </a:t>
            </a:r>
          </a:p>
          <a:p>
            <a:pPr marL="504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cs typeface="Arial" charset="0"/>
              </a:rPr>
              <a:t>Podrška zajedničkim programima baziranim na multietničnosti;</a:t>
            </a:r>
          </a:p>
          <a:p>
            <a:pPr marL="504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cs typeface="Arial" charset="0"/>
              </a:rPr>
              <a:t>Inicijative u oblasti obrazovanja, uključujući obuku i prekvalifikaciju nezaposlenih, te obrazovanje odraslih;</a:t>
            </a:r>
          </a:p>
          <a:p>
            <a:pPr marL="504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cs typeface="Arial" charset="0"/>
              </a:rPr>
              <a:t>Podrška izgradnji održivog sistema zdravstvene zaštite, posebno za ranjive grupe i Rome; </a:t>
            </a:r>
          </a:p>
          <a:p>
            <a:pPr marL="504000" lvl="0" indent="-468000" defTabSz="914400">
              <a:lnSpc>
                <a:spcPct val="80000"/>
              </a:lnSpc>
              <a:buFont typeface="Wingdings" pitchFamily="2" charset="2"/>
              <a:buChar char="q"/>
            </a:pPr>
            <a:r>
              <a:rPr lang="bs-Latn-BA" sz="2000" b="1" dirty="0" smtClean="0">
                <a:solidFill>
                  <a:srgbClr val="003399"/>
                </a:solidFill>
                <a:cs typeface="Arial" charset="0"/>
              </a:rPr>
              <a:t>Podrška uvođenju EU prakse i modela za promociju zdravstva u školama</a:t>
            </a:r>
            <a:r>
              <a:rPr lang="bs-Latn-BA" sz="2000" b="1" dirty="0" smtClean="0">
                <a:solidFill>
                  <a:srgbClr val="003399"/>
                </a:solidFill>
                <a:latin typeface="Arial" charset="0"/>
                <a:cs typeface="Arial" charset="0"/>
              </a:rPr>
              <a:t> </a:t>
            </a: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itd.</a:t>
            </a:r>
            <a:r>
              <a:rPr lang="bs-Latn-BA" sz="2000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en-GB" sz="1800" b="1" dirty="0" smtClean="0">
              <a:solidFill>
                <a:srgbClr val="003399"/>
              </a:solidFill>
              <a:cs typeface="Arial" pitchFamily="34" charset="0"/>
            </a:endParaRPr>
          </a:p>
          <a:p>
            <a:endParaRPr lang="bs-Latn-BA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682171"/>
            <a:ext cx="7097486" cy="1277257"/>
          </a:xfrm>
        </p:spPr>
        <p:txBody>
          <a:bodyPr/>
          <a:lstStyle/>
          <a:p>
            <a:pPr algn="ctr" eaLnBrk="1" hangingPunct="1"/>
            <a: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  <a:t>Vrste aktivnosti</a:t>
            </a:r>
            <a:r>
              <a:rPr lang="en-GB" sz="32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  <a:t/>
            </a:r>
            <a:b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bs-Latn-BA" sz="3200" b="1" dirty="0" smtClean="0">
                <a:solidFill>
                  <a:srgbClr val="003399"/>
                </a:solidFill>
                <a:cs typeface="Arial" charset="0"/>
              </a:rPr>
              <a:t>Mjera </a:t>
            </a:r>
            <a: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  <a:t>I.</a:t>
            </a:r>
            <a:r>
              <a:rPr lang="bs-Latn-BA" sz="3200" b="1" dirty="0" smtClean="0">
                <a:solidFill>
                  <a:srgbClr val="003399"/>
                </a:solidFill>
                <a:cs typeface="Arial" charset="0"/>
              </a:rPr>
              <a:t>2 – Razmjena ljudi i ideja</a:t>
            </a:r>
            <a:endParaRPr lang="en-GB" sz="32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ded Corner 5"/>
          <p:cNvSpPr/>
          <p:nvPr/>
        </p:nvSpPr>
        <p:spPr>
          <a:xfrm>
            <a:off x="7155543" y="798286"/>
            <a:ext cx="1814286" cy="1016000"/>
          </a:xfrm>
          <a:prstGeom prst="foldedCorner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>
                <a:solidFill>
                  <a:srgbClr val="003399"/>
                </a:solidFill>
              </a:rPr>
              <a:t>Spisak aktivnosti nije konačan</a:t>
            </a:r>
            <a:endParaRPr lang="bs-Latn-BA" dirty="0">
              <a:solidFill>
                <a:srgbClr val="003399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90286" y="2104571"/>
            <a:ext cx="8320314" cy="4165599"/>
          </a:xfrm>
        </p:spPr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endParaRPr lang="bs-Latn-BA" sz="2000" dirty="0" smtClean="0">
              <a:solidFill>
                <a:srgbClr val="003399"/>
              </a:solidFill>
              <a:cs typeface="Arial" pitchFamily="34" charset="0"/>
            </a:endParaRP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Promocija zajedničkog kulturnog naslijeđa pograničnog područja, uključujući i organizovanje kulturnih i sportskih manifestacija;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Organizovanje kulturnih i muzičkih festivala s ciljem promocije lokalnih istorijskih i prirodnih atrakcija;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Zajednički naučni i kulturno-istraživački projekti;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Izložbe tematski vezane za lokalno područje ili regiju;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Edukativni programi/razmjena znanja i iskustava, uključujući  organizovanje seminara za škole i univerzitete; 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Edukativni programi za specijalne potrebe; 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Organizacija lokalnih izložbi ili sajmova;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0975" y="725714"/>
            <a:ext cx="6626225" cy="1204685"/>
          </a:xfrm>
        </p:spPr>
        <p:txBody>
          <a:bodyPr/>
          <a:lstStyle/>
          <a:p>
            <a:r>
              <a:rPr lang="bs-Latn-BA" sz="3200" b="1" dirty="0" smtClean="0">
                <a:solidFill>
                  <a:srgbClr val="003399"/>
                </a:solidFill>
                <a:cs typeface="Arial" charset="0"/>
              </a:rPr>
              <a:t>V</a:t>
            </a:r>
            <a: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  <a:t>rste aktivnosti</a:t>
            </a:r>
            <a:r>
              <a:rPr lang="en-GB" sz="32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  <a:t/>
            </a:r>
            <a:b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en-GB" sz="3200" b="1" dirty="0" smtClean="0">
                <a:solidFill>
                  <a:srgbClr val="003399"/>
                </a:solidFill>
                <a:effectLst/>
                <a:cs typeface="Arial" charset="0"/>
              </a:rPr>
              <a:t>M</a:t>
            </a:r>
            <a: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  <a:t>jera</a:t>
            </a:r>
            <a:r>
              <a:rPr lang="en-GB" sz="32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bs-Latn-BA" sz="3200" b="1" dirty="0" smtClean="0">
                <a:solidFill>
                  <a:srgbClr val="003399"/>
                </a:solidFill>
                <a:effectLst/>
                <a:cs typeface="Arial" charset="0"/>
              </a:rPr>
              <a:t>I.2 </a:t>
            </a:r>
            <a:r>
              <a:rPr lang="bs-Latn-BA" sz="3200" b="1" dirty="0" smtClean="0">
                <a:solidFill>
                  <a:srgbClr val="003399"/>
                </a:solidFill>
                <a:cs typeface="Arial" charset="0"/>
              </a:rPr>
              <a:t>– Razmjena ljudi i ideja</a:t>
            </a:r>
            <a:endParaRPr lang="en-GB" sz="32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ded Corner 5"/>
          <p:cNvSpPr/>
          <p:nvPr/>
        </p:nvSpPr>
        <p:spPr>
          <a:xfrm>
            <a:off x="7010400" y="798286"/>
            <a:ext cx="1814286" cy="1016000"/>
          </a:xfrm>
          <a:prstGeom prst="foldedCorner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>
                <a:solidFill>
                  <a:srgbClr val="003399"/>
                </a:solidFill>
              </a:rPr>
              <a:t>Spisak aktivnosti nije konačan</a:t>
            </a:r>
            <a:endParaRPr lang="bs-Latn-BA" dirty="0">
              <a:solidFill>
                <a:srgbClr val="003399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77371" y="2365828"/>
            <a:ext cx="8233229" cy="3410858"/>
          </a:xfrm>
        </p:spPr>
        <p:txBody>
          <a:bodyPr/>
          <a:lstStyle/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Aktivnosti razmjene mladih sa obje strane granice;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Planiranje zajedničkih događaja od strane susjednih mjesta;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 Osnivanje komunikacijskih mreža između zajednica;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 Specifični treninzi za manjinsku populaciju i osobe sa invaliditetom</a:t>
            </a:r>
            <a:r>
              <a:rPr lang="en-GB" sz="2400" b="1" dirty="0" smtClean="0">
                <a:solidFill>
                  <a:srgbClr val="003399"/>
                </a:solidFill>
                <a:cs typeface="Arial" pitchFamily="34" charset="0"/>
              </a:rPr>
              <a:t>;</a:t>
            </a:r>
            <a:endParaRPr lang="bs-Latn-BA" sz="24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Zajednički projekti izgradnje institucija (obuka, prekvalifikacija, razvoj partnerstva, razmjena iskustava i sl.);</a:t>
            </a:r>
          </a:p>
          <a:p>
            <a:pPr marL="468000" indent="-468000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Studije izvodljivosti ili projekti pripremnih aktivnosti za veće projekte sa snažnim prekograničnim uticajem itd.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bs-Latn-BA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979715" y="725715"/>
            <a:ext cx="7543800" cy="798286"/>
          </a:xfrm>
        </p:spPr>
        <p:txBody>
          <a:bodyPr/>
          <a:lstStyle/>
          <a:p>
            <a:pPr algn="ctr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Neprihvatljive aktivnosti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22514" y="1981199"/>
            <a:ext cx="7997372" cy="4184469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da-DK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koji se većinski ili u potpunosti </a:t>
            </a: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bave </a:t>
            </a:r>
            <a:r>
              <a:rPr lang="da-DK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individualnim sponzorstvima za učešće u radionicama, seminarima, konferencijama, kongresima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hr-HR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koji se većinski ili u potpunosti bave individualnim školarinama za studije i kurseve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  <a:endParaRPr lang="hr-HR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koji za cilj imaju</a:t>
            </a: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unapr</a:t>
            </a:r>
            <a:r>
              <a:rPr lang="sr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ij</a:t>
            </a: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eđenja infrastrukture i opreme u objektima u privatnom vlasništvu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hr-HR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Pripremne studije ili priprema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</a:t>
            </a: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dejnog projekta za radove izvedene u okviru projekta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hr-HR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bez prekograničnog uticaja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hr-HR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koji se bave profitnim aktivnostima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400" b="1" dirty="0" smtClean="0">
                <a:solidFill>
                  <a:srgbClr val="003399"/>
                </a:solidFill>
                <a:cs typeface="Arial" pitchFamily="34" charset="0"/>
              </a:rPr>
              <a:t>Projekti povezani sa političkim partijama</a:t>
            </a:r>
            <a:r>
              <a:rPr lang="sr-Latn-CS" sz="2400" b="1" dirty="0" smtClean="0">
                <a:solidFill>
                  <a:srgbClr val="003399"/>
                </a:solidFill>
                <a:cs typeface="Arial" pitchFamily="34" charset="0"/>
              </a:rPr>
              <a:t>;</a:t>
            </a:r>
            <a:r>
              <a:rPr lang="en-US" sz="24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hr-HR" sz="24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endParaRPr lang="hr-HR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defRPr/>
            </a:pPr>
            <a:endParaRPr lang="bs-Latn-BA" dirty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71715" y="16328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25714"/>
            <a:ext cx="7543800" cy="841829"/>
          </a:xfrm>
        </p:spPr>
        <p:txBody>
          <a:bodyPr/>
          <a:lstStyle/>
          <a:p>
            <a:pPr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Neprihvatljive aktivnosti</a:t>
            </a:r>
            <a:endParaRPr lang="bs-Latn-BA" sz="24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06400" y="1981199"/>
            <a:ext cx="8737600" cy="4376057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koj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 spadaju pod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opšte aktivnosti 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nadležnih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državnih institucija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ili službi državne upravne,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uključujući i lokalne vlasti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  <a:r>
              <a:rPr lang="en-US" sz="22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hr-HR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koji omogućavaju finansiranje uobičajenih aktivnosti lokalnih organizacija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, posebno onih koje pokrivaju njihove operativne troškove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;</a:t>
            </a:r>
            <a:r>
              <a:rPr lang="en-US" sz="22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hr-HR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ograničeni na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donacije u dobrotvorne svrhe;</a:t>
            </a:r>
            <a:r>
              <a:rPr lang="en-US" sz="22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bs-Latn-BA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Akcije koje imaju u planu da podugovore (usluge, radovi i nabavke) više od 85% ukupnog iznosa granta; </a:t>
            </a:r>
            <a:endParaRPr lang="hr-HR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Projekti koji se odnose na:</a:t>
            </a:r>
            <a:endParaRPr lang="pl-PL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003399"/>
              </a:buClr>
              <a:buSzPct val="75000"/>
              <a:buNone/>
              <a:defRPr/>
            </a:pPr>
            <a:r>
              <a:rPr lang="pl-PL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		       </a:t>
            </a:r>
            <a:r>
              <a:rPr lang="en-US" sz="2200" b="1" dirty="0" smtClean="0">
                <a:solidFill>
                  <a:srgbClr val="003399"/>
                </a:solidFill>
                <a:cs typeface="Arial" pitchFamily="34" charset="0"/>
              </a:rPr>
              <a:t>- 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uvansku industriju</a:t>
            </a:r>
            <a:r>
              <a:rPr lang="pl-PL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(CAEN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šifra</a:t>
            </a:r>
            <a:r>
              <a:rPr lang="pl-PL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16)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,</a:t>
            </a:r>
            <a:endParaRPr lang="pl-PL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marL="576000" indent="-576000">
              <a:lnSpc>
                <a:spcPct val="90000"/>
              </a:lnSpc>
              <a:buClr>
                <a:srgbClr val="003399"/>
              </a:buClr>
              <a:buSzPct val="75000"/>
              <a:buNone/>
              <a:defRPr/>
            </a:pPr>
            <a:r>
              <a:rPr lang="pl-PL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	     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- p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roizvodnju alkoholnih pića </a:t>
            </a:r>
            <a:r>
              <a:rPr lang="pl-PL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(CAEN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šifra</a:t>
            </a:r>
            <a:r>
              <a:rPr lang="pl-PL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1591)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,</a:t>
            </a:r>
            <a:endParaRPr lang="pl-PL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marL="576000" indent="-576000">
              <a:lnSpc>
                <a:spcPct val="90000"/>
              </a:lnSpc>
              <a:buClr>
                <a:srgbClr val="003399"/>
              </a:buClr>
              <a:buSzPct val="75000"/>
              <a:buNone/>
              <a:defRPr/>
            </a:pPr>
            <a:r>
              <a:rPr lang="pl-PL" sz="2200" b="1" dirty="0" smtClean="0">
                <a:solidFill>
                  <a:srgbClr val="003399"/>
                </a:solidFill>
                <a:cs typeface="Arial" pitchFamily="34" charset="0"/>
              </a:rPr>
              <a:t>		</a:t>
            </a:r>
            <a:r>
              <a:rPr lang="en-US" sz="2200" b="1" dirty="0" smtClean="0">
                <a:solidFill>
                  <a:srgbClr val="003399"/>
                </a:solidFill>
                <a:cs typeface="Arial" pitchFamily="34" charset="0"/>
              </a:rPr>
              <a:t>- 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ružje i municiju</a:t>
            </a:r>
            <a:r>
              <a:rPr lang="it-IT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(CAEN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šifra</a:t>
            </a:r>
            <a:r>
              <a:rPr lang="it-IT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296)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hr-HR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buNone/>
              <a:defRPr/>
            </a:pPr>
            <a:endParaRPr lang="bs-Latn-BA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399143" y="1603829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>
          <a:xfrm>
            <a:off x="1016000" y="682171"/>
            <a:ext cx="7605713" cy="1175658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Broj prijedloga projekata i grantova po aplikantu</a:t>
            </a:r>
            <a:r>
              <a:rPr lang="en-GB" sz="4000" dirty="0" smtClean="0">
                <a:solidFill>
                  <a:srgbClr val="FFFF00"/>
                </a:solidFill>
                <a:effectLst/>
                <a:latin typeface="Garamond" pitchFamily="18" charset="0"/>
              </a:rPr>
              <a:t/>
            </a:r>
            <a:br>
              <a:rPr lang="en-GB" sz="4000" dirty="0" smtClean="0">
                <a:solidFill>
                  <a:srgbClr val="FFFF00"/>
                </a:solidFill>
                <a:effectLst/>
                <a:latin typeface="Garamond" pitchFamily="18" charset="0"/>
              </a:rPr>
            </a:br>
            <a:endParaRPr lang="en-GB" sz="4000" dirty="0" smtClean="0">
              <a:solidFill>
                <a:srgbClr val="FFFF00"/>
              </a:solidFill>
              <a:effectLst/>
              <a:latin typeface="Garamond" pitchFamily="18" charset="0"/>
            </a:endParaRPr>
          </a:p>
        </p:txBody>
      </p:sp>
      <p:sp>
        <p:nvSpPr>
          <p:cNvPr id="970757" name="Rectangle 5"/>
          <p:cNvSpPr>
            <a:spLocks noGrp="1" noChangeArrowheads="1"/>
          </p:cNvSpPr>
          <p:nvPr>
            <p:ph type="body" sz="half" idx="3"/>
          </p:nvPr>
        </p:nvSpPr>
        <p:spPr>
          <a:xfrm>
            <a:off x="442913" y="2061028"/>
            <a:ext cx="8380412" cy="394788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GB" sz="8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  <a:p>
            <a:pPr eaLnBrk="1" hangingPunct="1">
              <a:buClr>
                <a:srgbClr val="003399"/>
              </a:buClr>
              <a:buSzPct val="105000"/>
              <a:buFont typeface="Wingdings" pitchFamily="2" charset="2"/>
              <a:buChar char="q"/>
              <a:defRPr/>
            </a:pP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Aplikant </a:t>
            </a:r>
            <a:r>
              <a:rPr lang="bs-Latn-BA" sz="2200" b="1" u="sng" dirty="0" smtClean="0">
                <a:solidFill>
                  <a:srgbClr val="003399"/>
                </a:solidFill>
                <a:cs typeface="Arial" pitchFamily="34" charset="0"/>
              </a:rPr>
              <a:t>može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 u okviru ovog poziva podnijeti više od 1 prijedloga projekta</a:t>
            </a: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.</a:t>
            </a:r>
            <a:endParaRPr lang="bs-Latn-BA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lvl="0">
              <a:buClr>
                <a:srgbClr val="003399"/>
              </a:buClr>
              <a:buSzPct val="105000"/>
              <a:buFont typeface="Wingdings" pitchFamily="2" charset="2"/>
              <a:buChar char="q"/>
              <a:defRPr/>
            </a:pP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A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plikantu </a:t>
            </a:r>
            <a:r>
              <a:rPr lang="bs-Latn-BA" sz="2200" b="1" u="sng" dirty="0" smtClean="0">
                <a:solidFill>
                  <a:srgbClr val="003399"/>
                </a:solidFill>
                <a:cs typeface="Arial" pitchFamily="34" charset="0"/>
              </a:rPr>
              <a:t>ne može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 biti dodijeljeno više od 1 granta u okviru ovog javnog poziva. </a:t>
            </a:r>
            <a:endParaRPr lang="en-GB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eaLnBrk="1" hangingPunct="1">
              <a:buClr>
                <a:srgbClr val="003399"/>
              </a:buClr>
              <a:buSzPct val="105000"/>
              <a:buFont typeface="Wingdings" pitchFamily="2" charset="2"/>
              <a:buChar char="q"/>
              <a:defRPr/>
            </a:pP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A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plikant u isto vrijeme </a:t>
            </a:r>
            <a:r>
              <a:rPr lang="bs-Latn-BA" sz="2200" b="1" u="sng" dirty="0" smtClean="0">
                <a:solidFill>
                  <a:srgbClr val="003399"/>
                </a:solidFill>
                <a:cs typeface="Arial" pitchFamily="34" charset="0"/>
              </a:rPr>
              <a:t>može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 biti partner u jednom ili više drugih projekata</a:t>
            </a: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.</a:t>
            </a:r>
            <a:endParaRPr lang="bs-Latn-BA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eaLnBrk="1" hangingPunct="1">
              <a:buClr>
                <a:srgbClr val="003399"/>
              </a:buClr>
              <a:buSzPct val="105000"/>
              <a:buFont typeface="Wingdings" pitchFamily="2" charset="2"/>
              <a:buChar char="q"/>
              <a:defRPr/>
            </a:pP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Jedna institucija/organizacija </a:t>
            </a:r>
            <a:r>
              <a:rPr lang="bs-Latn-BA" sz="2200" b="1" u="sng" dirty="0" smtClean="0">
                <a:solidFill>
                  <a:srgbClr val="003399"/>
                </a:solidFill>
                <a:cs typeface="Arial" pitchFamily="34" charset="0"/>
              </a:rPr>
              <a:t>ne može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 u istom projektu biti aplikant</a:t>
            </a:r>
            <a:r>
              <a:rPr lang="en-US" sz="2200" b="1" dirty="0" smtClean="0">
                <a:solidFill>
                  <a:srgbClr val="003399"/>
                </a:solidFill>
                <a:cs typeface="Arial" pitchFamily="34" charset="0"/>
              </a:rPr>
              <a:t>/partner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 sa obje strane granice.</a:t>
            </a:r>
            <a:endParaRPr lang="en-GB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eaLnBrk="1" hangingPunct="1">
              <a:buClr>
                <a:srgbClr val="003399"/>
              </a:buClr>
              <a:buSzPct val="105000"/>
              <a:buFont typeface="Wingdings" pitchFamily="2" charset="2"/>
              <a:buChar char="q"/>
              <a:defRPr/>
            </a:pP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Part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neri </a:t>
            </a:r>
            <a:r>
              <a:rPr lang="bs-Latn-BA" sz="2200" b="1" u="sng" dirty="0" smtClean="0">
                <a:solidFill>
                  <a:srgbClr val="003399"/>
                </a:solidFill>
                <a:cs typeface="Arial" pitchFamily="34" charset="0"/>
              </a:rPr>
              <a:t>mogu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 uzeti učešće u više od jednog projekta, ali ne mogu biti partneri sa obje strane granice u istom projektu</a:t>
            </a: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.</a:t>
            </a:r>
            <a:r>
              <a:rPr lang="en-GB" sz="24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937658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771" y="2104571"/>
            <a:ext cx="8562975" cy="376713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bs-Latn-BA" sz="4400" dirty="0" smtClean="0">
              <a:solidFill>
                <a:srgbClr val="FFFF66"/>
              </a:solidFill>
              <a:effectLst/>
              <a:latin typeface="Garamond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en-US" sz="5400" b="1" dirty="0" err="1" smtClean="0">
                <a:solidFill>
                  <a:srgbClr val="003399"/>
                </a:solidFill>
                <a:effectLst/>
                <a:latin typeface="+mj-lt"/>
              </a:rPr>
              <a:t>Horizontalne</a:t>
            </a:r>
            <a:r>
              <a:rPr lang="en-US" sz="5400" b="1" dirty="0" smtClean="0">
                <a:solidFill>
                  <a:srgbClr val="003399"/>
                </a:solidFill>
                <a:effectLst/>
                <a:latin typeface="+mj-lt"/>
              </a:rPr>
              <a:t> </a:t>
            </a:r>
            <a:r>
              <a:rPr lang="en-US" sz="5400" b="1" dirty="0" err="1" smtClean="0">
                <a:solidFill>
                  <a:srgbClr val="003399"/>
                </a:solidFill>
                <a:effectLst/>
                <a:latin typeface="+mj-lt"/>
              </a:rPr>
              <a:t>teme</a:t>
            </a:r>
            <a:endParaRPr lang="bs-Latn-BA" sz="5400" b="1" dirty="0" smtClean="0">
              <a:solidFill>
                <a:srgbClr val="003399"/>
              </a:solidFill>
              <a:latin typeface="+mj-lt"/>
            </a:endParaRPr>
          </a:p>
        </p:txBody>
      </p:sp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313917" y="692740"/>
            <a:ext cx="8451850" cy="796925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 smtClean="0">
                <a:solidFill>
                  <a:srgbClr val="003399"/>
                </a:solidFill>
                <a:ea typeface="+mn-ea"/>
                <a:cs typeface="Arial" charset="0"/>
              </a:rPr>
              <a:t>Šta su horizontalne teme </a:t>
            </a:r>
            <a:endParaRPr lang="en-US" sz="4000" b="1" dirty="0" smtClean="0">
              <a:solidFill>
                <a:srgbClr val="003399"/>
              </a:solidFill>
              <a:ea typeface="+mn-ea"/>
              <a:cs typeface="Arial" charset="0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>
              <a:defRPr/>
            </a:pPr>
            <a:r>
              <a:rPr lang="hu-HU" sz="2400" dirty="0" smtClean="0">
                <a:solidFill>
                  <a:srgbClr val="003399"/>
                </a:solidFill>
                <a:cs typeface="Arial" charset="0"/>
              </a:rPr>
              <a:t>2006. godine donet je tzv. „Evropski konsenzus o razvoju” - naročita pažnja se posvećuje uključivanju (mainstreaming-u) tzv. HORIZONTALNIH TEMA = CROSS CUTTING ISSUES:</a:t>
            </a:r>
            <a:endParaRPr lang="sr-Latn-CS" sz="2400" dirty="0" smtClean="0">
              <a:solidFill>
                <a:srgbClr val="003399"/>
              </a:solidFill>
              <a:cs typeface="Arial" charset="0"/>
            </a:endParaRP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Promocija ljudskih prava</a:t>
            </a: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Rodna ravnopravnost</a:t>
            </a: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Demokratija</a:t>
            </a: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Dobro upravljanje (good governance)</a:t>
            </a: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Dečja prava</a:t>
            </a: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Starosedeoci (indigenous people)</a:t>
            </a: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Održiva zaštita prirodne sredine</a:t>
            </a:r>
          </a:p>
          <a:p>
            <a:pPr lvl="1" eaLnBrk="1" hangingPunct="1">
              <a:buFontTx/>
              <a:buAutoNum type="arabicPeriod"/>
              <a:defRPr/>
            </a:pPr>
            <a:r>
              <a:rPr lang="sr-Latn-CS" sz="2000" dirty="0" smtClean="0">
                <a:solidFill>
                  <a:srgbClr val="003399"/>
                </a:solidFill>
                <a:cs typeface="Arial" charset="0"/>
              </a:rPr>
              <a:t>HIV/AIDS</a:t>
            </a:r>
          </a:p>
          <a:p>
            <a:pPr lvl="1" eaLnBrk="1" hangingPunct="1">
              <a:buFontTx/>
              <a:buAutoNum type="arabicPeriod"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j-lt"/>
                <a:cs typeface="Arial" charset="0"/>
              </a:rPr>
              <a:t> </a:t>
            </a:r>
            <a:endParaRPr lang="ta-IN" sz="2400" dirty="0" smtClean="0">
              <a:solidFill>
                <a:srgbClr val="003399"/>
              </a:solidFill>
              <a:latin typeface="+mj-lt"/>
              <a:cs typeface="Arial" charset="0"/>
            </a:endParaRPr>
          </a:p>
          <a:p>
            <a:pPr marL="457200" indent="-457200" eaLnBrk="1" hangingPunct="1">
              <a:buFont typeface="Arial" pitchFamily="34" charset="0"/>
              <a:buNone/>
              <a:defRPr/>
            </a:pPr>
            <a:endParaRPr lang="hr-HR" sz="2400" dirty="0" smtClean="0">
              <a:solidFill>
                <a:srgbClr val="003399"/>
              </a:solidFill>
              <a:latin typeface="+mj-lt"/>
              <a:cs typeface="Arial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1800" dirty="0" smtClean="0"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42913" y="1430338"/>
            <a:ext cx="82296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-234950" y="784180"/>
            <a:ext cx="9378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sr-Latn-CS" sz="4000" dirty="0">
                <a:solidFill>
                  <a:srgbClr val="003399"/>
                </a:solidFill>
                <a:latin typeface="+mj-lt"/>
                <a:cs typeface="Arial" charset="0"/>
              </a:rPr>
              <a:t>Zašto su važne horizontalne teme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27038" y="1528763"/>
            <a:ext cx="8229600" cy="4872037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Arial" pitchFamily="34" charset="0"/>
              <a:buChar char="•"/>
              <a:defRPr/>
            </a:pPr>
            <a:endParaRPr lang="sr-Latn-CS" sz="2400" b="0" dirty="0">
              <a:solidFill>
                <a:srgbClr val="003399"/>
              </a:solidFill>
              <a:latin typeface="+mj-lt"/>
              <a:cs typeface="Arial" charset="0"/>
            </a:endParaRPr>
          </a:p>
          <a:p>
            <a:pPr marL="457200" indent="-457200">
              <a:buFont typeface="Arial" pitchFamily="34" charset="0"/>
              <a:buChar char="•"/>
              <a:defRPr/>
            </a:pPr>
            <a:endParaRPr lang="sr-Latn-CS" sz="2400" b="0" dirty="0">
              <a:solidFill>
                <a:srgbClr val="003399"/>
              </a:solidFill>
              <a:latin typeface="+mj-lt"/>
              <a:cs typeface="Arial" charset="0"/>
            </a:endParaRP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EU zahteva od zemalja kandidata/potencijalnih kandidata da ove teme uključe u svoje programe/projekte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CBC programi su dužni da uključe ove teme i procenjuju napredak u okviru njih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Aplikanti su dužni da u svojim projektima obrazlože na koji način će uključiti ove teme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Prilikom evaluacije aplikacija BODUJE SE koliko su uspešno uključene horizontalne teme</a:t>
            </a:r>
            <a:endParaRPr lang="hr-HR" sz="240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n"/>
              <a:defRPr/>
            </a:pPr>
            <a:endParaRPr lang="en-US" sz="2400" b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42913" y="1430338"/>
            <a:ext cx="82296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913" y="1685109"/>
            <a:ext cx="8751887" cy="4747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2648" indent="-612648" algn="ctr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	</a:t>
            </a:r>
            <a:endParaRPr lang="sr-Latn-CS" sz="2400" b="0" dirty="0" smtClean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 algn="ctr">
              <a:lnSpc>
                <a:spcPts val="2000"/>
              </a:lnSpc>
              <a:spcBef>
                <a:spcPts val="0"/>
              </a:spcBef>
              <a:buSzPct val="70000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n-lt"/>
                <a:cs typeface="Arial" charset="0"/>
              </a:rPr>
              <a:t>DRUGI </a:t>
            </a:r>
            <a:r>
              <a:rPr lang="sr-Latn-CS" sz="2400" dirty="0">
                <a:solidFill>
                  <a:srgbClr val="003399"/>
                </a:solidFill>
                <a:latin typeface="+mn-lt"/>
                <a:cs typeface="Arial" charset="0"/>
              </a:rPr>
              <a:t>POZIV – HORIZONTALNE TEME KOJE TREBA UKLJUČITI: </a:t>
            </a:r>
            <a:r>
              <a:rPr lang="sr-Latn-CS" sz="2400" dirty="0" smtClean="0">
                <a:solidFill>
                  <a:srgbClr val="003399"/>
                </a:solidFill>
                <a:latin typeface="+mn-lt"/>
                <a:cs typeface="Arial" charset="0"/>
              </a:rPr>
              <a:t>(Vodič </a:t>
            </a:r>
            <a:r>
              <a:rPr lang="sr-Latn-CS" sz="2400" dirty="0">
                <a:solidFill>
                  <a:srgbClr val="003399"/>
                </a:solidFill>
                <a:latin typeface="+mn-lt"/>
                <a:cs typeface="Arial" charset="0"/>
              </a:rPr>
              <a:t>za aplikante, poglavlje </a:t>
            </a:r>
            <a:r>
              <a:rPr lang="sr-Latn-CS" sz="2400" dirty="0" smtClean="0">
                <a:solidFill>
                  <a:srgbClr val="003399"/>
                </a:solidFill>
                <a:latin typeface="+mn-lt"/>
                <a:cs typeface="Arial" charset="0"/>
              </a:rPr>
              <a:t>1.2.)</a:t>
            </a:r>
          </a:p>
          <a:p>
            <a:pPr marL="612648" indent="-612648" algn="ctr">
              <a:lnSpc>
                <a:spcPts val="2000"/>
              </a:lnSpc>
              <a:spcBef>
                <a:spcPts val="0"/>
              </a:spcBef>
              <a:buSzPct val="70000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Zaštita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i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promocija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ravnopravnosti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polova</a:t>
            </a: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Zaštita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i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promocija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prava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etničkih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manjina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,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uključujući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promociju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njihovog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učešća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u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procesima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donošenja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odluka</a:t>
            </a: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Integracija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osoba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sa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invaliditetom</a:t>
            </a: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Zaštita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i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promocija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dečijih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prava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,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te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promocija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njihovog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učešća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u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procesima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donošenja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odluka</a:t>
            </a: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Učešće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javnosti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u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procesima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donošenja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odluka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 i</a:t>
            </a: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ts val="2000"/>
              </a:lnSpc>
              <a:spcBef>
                <a:spcPts val="0"/>
              </a:spcBef>
              <a:buSzPct val="70000"/>
              <a:buFont typeface="+mj-lt"/>
              <a:buAutoNum type="arabicPeriod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Zaštita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prirode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i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životne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sredine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,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očuvanje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bioraznovrsnosti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 i sprovođenje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mer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a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protiv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klimatskih</a:t>
            </a:r>
            <a:r>
              <a:rPr lang="en-U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promena</a:t>
            </a:r>
            <a:endParaRPr lang="sr-Latn-CS" b="0" dirty="0">
              <a:solidFill>
                <a:srgbClr val="003399"/>
              </a:solidFill>
              <a:latin typeface="+mj-lt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378188" y="640079"/>
            <a:ext cx="931227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bs-Latn-BA" sz="3200" dirty="0" smtClean="0">
                <a:solidFill>
                  <a:srgbClr val="003399"/>
                </a:solidFill>
                <a:latin typeface="+mn-lt"/>
                <a:cs typeface="Arial" charset="0"/>
              </a:rPr>
              <a:t>Horizontalne </a:t>
            </a:r>
            <a:r>
              <a:rPr lang="bs-Latn-BA" sz="3200" dirty="0">
                <a:solidFill>
                  <a:srgbClr val="003399"/>
                </a:solidFill>
                <a:latin typeface="+mn-lt"/>
                <a:cs typeface="Arial" charset="0"/>
              </a:rPr>
              <a:t>teme </a:t>
            </a:r>
            <a:endParaRPr lang="bs-Latn-BA" sz="3200" dirty="0" smtClean="0">
              <a:solidFill>
                <a:srgbClr val="003399"/>
              </a:solidFill>
              <a:latin typeface="+mn-lt"/>
              <a:cs typeface="Arial" charset="0"/>
            </a:endParaRPr>
          </a:p>
          <a:p>
            <a:pPr algn="ctr">
              <a:lnSpc>
                <a:spcPts val="3000"/>
              </a:lnSpc>
              <a:defRPr/>
            </a:pPr>
            <a:r>
              <a:rPr lang="bs-Latn-BA" sz="3200" dirty="0" smtClean="0">
                <a:solidFill>
                  <a:srgbClr val="003399"/>
                </a:solidFill>
                <a:latin typeface="+mn-lt"/>
                <a:cs typeface="Arial" charset="0"/>
              </a:rPr>
              <a:t>Cross-Border Programme </a:t>
            </a:r>
            <a:r>
              <a:rPr lang="bs-Latn-BA" sz="3200" dirty="0">
                <a:solidFill>
                  <a:srgbClr val="003399"/>
                </a:solidFill>
                <a:latin typeface="+mn-lt"/>
                <a:cs typeface="Arial" charset="0"/>
              </a:rPr>
              <a:t>Srb-BiH</a:t>
            </a:r>
            <a:r>
              <a:rPr lang="bs-Latn-BA" dirty="0">
                <a:solidFill>
                  <a:srgbClr val="003399"/>
                </a:solidFill>
                <a:latin typeface="+mn-lt"/>
                <a:cs typeface="Arial" charset="0"/>
              </a:rPr>
              <a:t/>
            </a:r>
            <a:br>
              <a:rPr lang="bs-Latn-BA" dirty="0">
                <a:solidFill>
                  <a:srgbClr val="003399"/>
                </a:solidFill>
                <a:latin typeface="+mn-lt"/>
                <a:cs typeface="Arial" charset="0"/>
              </a:rPr>
            </a:br>
            <a:endParaRPr lang="en-US" sz="2400" dirty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2541" y="682172"/>
            <a:ext cx="8675687" cy="123110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Prekograničn</a:t>
            </a:r>
            <a:r>
              <a:rPr lang="en-US" sz="4000" b="1" dirty="0" smtClean="0">
                <a:solidFill>
                  <a:srgbClr val="003399"/>
                </a:solidFill>
              </a:rPr>
              <a:t>i</a:t>
            </a:r>
            <a:r>
              <a:rPr lang="bs-Latn-BA" sz="4000" b="1" dirty="0" smtClean="0">
                <a:solidFill>
                  <a:srgbClr val="003399"/>
                </a:solidFill>
              </a:rPr>
              <a:t> </a:t>
            </a:r>
            <a:r>
              <a:rPr lang="en-US" sz="4000" b="1" dirty="0" smtClean="0">
                <a:solidFill>
                  <a:srgbClr val="003399"/>
                </a:solidFill>
              </a:rPr>
              <a:t>Program</a:t>
            </a:r>
            <a:r>
              <a:rPr lang="bs-Latn-BA" sz="4000" b="1" dirty="0" smtClean="0">
                <a:solidFill>
                  <a:srgbClr val="003399"/>
                </a:solidFill>
              </a:rPr>
              <a:t/>
            </a:r>
            <a:br>
              <a:rPr lang="bs-Latn-BA" sz="4000" b="1" dirty="0" smtClean="0">
                <a:solidFill>
                  <a:srgbClr val="003399"/>
                </a:solidFill>
              </a:rPr>
            </a:br>
            <a:r>
              <a:rPr lang="bs-Latn-BA" sz="4000" b="1" dirty="0" smtClean="0">
                <a:solidFill>
                  <a:srgbClr val="003399"/>
                </a:solidFill>
              </a:rPr>
              <a:t> Srbija – Bosna i Hercegovina </a:t>
            </a:r>
            <a:r>
              <a:rPr lang="en-US" sz="4000" b="1" dirty="0" smtClean="0">
                <a:solidFill>
                  <a:srgbClr val="003399"/>
                </a:solidFill>
              </a:rPr>
              <a:t>2007</a:t>
            </a:r>
            <a:r>
              <a:rPr lang="sr-Latn-CS" sz="4000" b="1" dirty="0" smtClean="0">
                <a:solidFill>
                  <a:srgbClr val="003399"/>
                </a:solidFill>
              </a:rPr>
              <a:t>–</a:t>
            </a:r>
            <a:r>
              <a:rPr lang="en-US" sz="4000" b="1" dirty="0" smtClean="0">
                <a:solidFill>
                  <a:srgbClr val="003399"/>
                </a:solidFill>
              </a:rPr>
              <a:t>2013</a:t>
            </a:r>
            <a:r>
              <a:rPr lang="hr-HR" sz="4000" b="1" dirty="0" smtClean="0">
                <a:solidFill>
                  <a:srgbClr val="003399"/>
                </a:solidFill>
              </a:rPr>
              <a:t> </a:t>
            </a:r>
            <a:endParaRPr lang="hr-HR" sz="4000" dirty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0" y="2377622"/>
            <a:ext cx="4224338" cy="357020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endParaRPr lang="bs-Latn-BA" sz="24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cs typeface="Arial" charset="0"/>
            </a:endParaRP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s-Latn-BA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Površina programske oblasti </a:t>
            </a: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s-Latn-BA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32.982,01 </a:t>
            </a:r>
            <a:r>
              <a:rPr lang="en-US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km</a:t>
            </a:r>
            <a:r>
              <a:rPr lang="en-US" sz="2400" b="1" baseline="300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</a:t>
            </a: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2400" b="1" baseline="30000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</a:t>
            </a: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24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s-Latn-BA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Broj stanovnika </a:t>
            </a:r>
            <a:endParaRPr lang="en-US" sz="24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s-Latn-BA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2.967.023 </a:t>
            </a:r>
            <a:r>
              <a:rPr lang="en-US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24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marL="396875" indent="-396875" algn="ctr" defTabSz="912813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2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rPr>
              <a:t>  </a:t>
            </a:r>
          </a:p>
        </p:txBody>
      </p:sp>
      <p:pic>
        <p:nvPicPr>
          <p:cNvPr id="12292" name="Picture 45" descr="CRO-MN-F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8988" y="2265363"/>
            <a:ext cx="4144962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>
            <a:off x="471714" y="1952171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913" y="1593669"/>
            <a:ext cx="8751887" cy="4677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2648" indent="-612648" algn="ctr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endParaRPr lang="sr-Latn-CS" sz="2400" dirty="0" smtClean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 algn="ctr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n-lt"/>
                <a:cs typeface="Arial" charset="0"/>
              </a:rPr>
              <a:t>EVALUACIJA </a:t>
            </a:r>
            <a:r>
              <a:rPr lang="sr-Latn-CS" sz="2400" dirty="0">
                <a:solidFill>
                  <a:srgbClr val="003399"/>
                </a:solidFill>
                <a:latin typeface="+mn-lt"/>
                <a:cs typeface="Arial" charset="0"/>
              </a:rPr>
              <a:t>PREDLOGA </a:t>
            </a:r>
            <a:r>
              <a:rPr lang="sr-Latn-CS" sz="2400" dirty="0" smtClean="0">
                <a:solidFill>
                  <a:srgbClr val="003399"/>
                </a:solidFill>
                <a:latin typeface="+mn-lt"/>
                <a:cs typeface="Arial" charset="0"/>
              </a:rPr>
              <a:t>PROJEKTA</a:t>
            </a:r>
          </a:p>
          <a:p>
            <a:pPr marL="612648" indent="-612648" algn="ctr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	PROCENJUJE SE: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 algn="just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	Da li predlog projekta ima elemente dodatnih vrednosti kao što su pitanja zaštite životne sredine, promocija rodne ravnopravnosti i jednakih mogućnosti, potrebe osoba sa invaliditetom, prava manjina, prava deteta, dobro upravljanje, javna participacija u procesu donošenja odluka ili inovacije i dobre prakse (i druge elemente navedene u poglavlju 1.2. </a:t>
            </a:r>
            <a:r>
              <a:rPr lang="en-US" sz="2400" b="0" dirty="0" err="1" smtClean="0">
                <a:solidFill>
                  <a:srgbClr val="003399"/>
                </a:solidFill>
                <a:latin typeface="+mn-lt"/>
                <a:cs typeface="Arial" charset="0"/>
              </a:rPr>
              <a:t>Vodi</a:t>
            </a:r>
            <a:r>
              <a:rPr lang="sr-Latn-CS" sz="2400" b="0" dirty="0" smtClean="0">
                <a:solidFill>
                  <a:srgbClr val="003399"/>
                </a:solidFill>
                <a:latin typeface="+mn-lt"/>
                <a:cs typeface="Arial" charset="0"/>
              </a:rPr>
              <a:t>ča 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za aplikante</a:t>
            </a:r>
            <a:r>
              <a:rPr lang="sr-Latn-CS" sz="2400" b="0" dirty="0" smtClean="0">
                <a:solidFill>
                  <a:srgbClr val="003399"/>
                </a:solidFill>
                <a:latin typeface="+mn-lt"/>
                <a:cs typeface="Arial" charset="0"/>
              </a:rPr>
              <a:t>).</a:t>
            </a: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	5 POENA</a:t>
            </a:r>
          </a:p>
        </p:txBody>
      </p:sp>
      <p:sp>
        <p:nvSpPr>
          <p:cNvPr id="3" name="Rectangle 2"/>
          <p:cNvSpPr/>
          <p:nvPr/>
        </p:nvSpPr>
        <p:spPr>
          <a:xfrm>
            <a:off x="-287338" y="705393"/>
            <a:ext cx="9234488" cy="1231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bs-Latn-BA" sz="3200" dirty="0" smtClean="0">
                <a:solidFill>
                  <a:srgbClr val="003399"/>
                </a:solidFill>
                <a:latin typeface="+mn-lt"/>
              </a:rPr>
              <a:t>Horizontalne teme </a:t>
            </a:r>
          </a:p>
          <a:p>
            <a:pPr algn="ctr">
              <a:lnSpc>
                <a:spcPts val="3000"/>
              </a:lnSpc>
              <a:defRPr/>
            </a:pPr>
            <a:r>
              <a:rPr lang="bs-Latn-BA" sz="3200" dirty="0" smtClean="0">
                <a:solidFill>
                  <a:srgbClr val="003399"/>
                </a:solidFill>
                <a:latin typeface="+mn-lt"/>
              </a:rPr>
              <a:t>Cross-Border Programme Srb-BiH </a:t>
            </a:r>
            <a:r>
              <a:rPr lang="bs-Latn-BA" dirty="0">
                <a:solidFill>
                  <a:srgbClr val="003399"/>
                </a:solidFill>
                <a:latin typeface="+mn-lt"/>
                <a:cs typeface="Arial" charset="0"/>
              </a:rPr>
              <a:t/>
            </a:r>
            <a:br>
              <a:rPr lang="bs-Latn-BA" dirty="0">
                <a:solidFill>
                  <a:srgbClr val="003399"/>
                </a:solidFill>
                <a:latin typeface="+mn-lt"/>
                <a:cs typeface="Arial" charset="0"/>
              </a:rPr>
            </a:br>
            <a:endParaRPr lang="en-US" sz="2400" dirty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913" y="1241425"/>
            <a:ext cx="8751887" cy="5313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	</a:t>
            </a:r>
            <a:r>
              <a:rPr lang="sr-Latn-CS" sz="2400" dirty="0">
                <a:solidFill>
                  <a:srgbClr val="003399"/>
                </a:solidFill>
                <a:latin typeface="+mn-lt"/>
                <a:cs typeface="Arial" charset="0"/>
              </a:rPr>
              <a:t>NE: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Cilj projekta i njegove aktivnosti moraju obuhvatiti neku od horizontalnih tema.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Arial" pitchFamily="34" charset="0"/>
              <a:buChar char="•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U pozivu su jasno definisani opšti i specifični ciljevi, kao i linije prioriteta na koje treba da se usmerite kada sastavljate predlog projekta.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Arial" pitchFamily="34" charset="0"/>
              <a:buChar char="•"/>
              <a:defRPr/>
            </a:pPr>
            <a:endParaRPr lang="sr-Latn-CS" sz="2400" b="0" dirty="0">
              <a:solidFill>
                <a:srgbClr val="003399"/>
              </a:solidFill>
              <a:latin typeface="+mn-lt"/>
              <a:cs typeface="Arial" charset="0"/>
            </a:endParaRP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To ne znači da neka horizontalna tema ne sme biti formulisana kao cilj ili deo cilja projekta – bitno je da se tema uklapa u gore navedeno.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 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	</a:t>
            </a:r>
            <a:r>
              <a:rPr lang="sr-Latn-CS" sz="2400" dirty="0">
                <a:solidFill>
                  <a:srgbClr val="003399"/>
                </a:solidFill>
                <a:latin typeface="+mn-lt"/>
                <a:cs typeface="Arial" charset="0"/>
              </a:rPr>
              <a:t>DA: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Arial" pitchFamily="34" charset="0"/>
              <a:buChar char="•"/>
              <a:defRPr/>
            </a:pP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U predlogu projekta treba jasno obrazložiti na koji način ćete u</a:t>
            </a:r>
            <a:r>
              <a:rPr lang="en-US" sz="2400" b="0" dirty="0" err="1">
                <a:solidFill>
                  <a:srgbClr val="003399"/>
                </a:solidFill>
                <a:latin typeface="+mn-lt"/>
                <a:cs typeface="Arial" charset="0"/>
              </a:rPr>
              <a:t>klju</a:t>
            </a:r>
            <a:r>
              <a:rPr lang="sr-Latn-CS" sz="2400" b="0" dirty="0">
                <a:solidFill>
                  <a:srgbClr val="003399"/>
                </a:solidFill>
                <a:latin typeface="+mn-lt"/>
                <a:cs typeface="Arial" charset="0"/>
              </a:rPr>
              <a:t>čiti horizontalne teme u toku projektnog ciklusa.</a:t>
            </a:r>
          </a:p>
          <a:p>
            <a:pPr>
              <a:buFont typeface="Arial" pitchFamily="34" charset="0"/>
              <a:buChar char="•"/>
              <a:defRPr/>
            </a:pPr>
            <a:endParaRPr lang="sr-Latn-CS" b="0" dirty="0">
              <a:solidFill>
                <a:srgbClr val="003399"/>
              </a:solidFill>
              <a:latin typeface="+mj-lt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57163"/>
            <a:ext cx="87122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bs-Latn-BA" sz="3200" dirty="0" smtClean="0">
              <a:solidFill>
                <a:srgbClr val="003399"/>
              </a:solidFill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bs-Latn-BA" sz="3200" dirty="0" smtClean="0">
                <a:solidFill>
                  <a:srgbClr val="003399"/>
                </a:solidFill>
                <a:latin typeface="+mn-lt"/>
                <a:cs typeface="Arial" charset="0"/>
              </a:rPr>
              <a:t>ŠTA </a:t>
            </a:r>
            <a:r>
              <a:rPr lang="bs-Latn-BA" sz="3200" dirty="0">
                <a:solidFill>
                  <a:srgbClr val="003399"/>
                </a:solidFill>
                <a:latin typeface="+mn-lt"/>
                <a:cs typeface="Arial" charset="0"/>
              </a:rPr>
              <a:t>TO PRAKTIČNO ZNAČI</a:t>
            </a:r>
            <a:r>
              <a:rPr lang="bs-Latn-BA" dirty="0">
                <a:solidFill>
                  <a:srgbClr val="003399"/>
                </a:solidFill>
                <a:latin typeface="+mn-lt"/>
                <a:cs typeface="Arial" charset="0"/>
              </a:rPr>
              <a:t/>
            </a:r>
            <a:br>
              <a:rPr lang="bs-Latn-BA" dirty="0">
                <a:solidFill>
                  <a:srgbClr val="003399"/>
                </a:solidFill>
                <a:latin typeface="+mn-lt"/>
                <a:cs typeface="Arial" charset="0"/>
              </a:rPr>
            </a:br>
            <a:endParaRPr lang="en-US" sz="2400" dirty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634"/>
            <a:ext cx="82296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32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sr-Latn-CS" sz="32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</a:br>
            <a:r>
              <a:rPr lang="sr-Latn-CS" sz="40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  <a:t>Primer (projekat iz prošlog poziva)</a:t>
            </a:r>
            <a:endParaRPr lang="en-US" sz="4000" b="1" dirty="0">
              <a:solidFill>
                <a:srgbClr val="003399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7000"/>
            <a:ext cx="8229600" cy="4729163"/>
          </a:xfrm>
        </p:spPr>
        <p:txBody>
          <a:bodyPr/>
          <a:lstStyle/>
          <a:p>
            <a:pPr eaLnBrk="1" hangingPunct="1"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Opšti cilj: </a:t>
            </a: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Jačanje liderskih veština mladih koje će ih podstaći da postanu zagovarači društvene kohezije i prekogranične saradnje u ciljanim regionima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ru-RU" sz="24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Specifični ciljevi</a:t>
            </a:r>
            <a:r>
              <a:rPr lang="ru-RU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: </a:t>
            </a: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Obrazovati mlade o temama iz oblasti društva, ekonomije, politike, kulture i zaštite životne sredine  i liderskih veština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Obezbediti neophodne resurse za korišćenje liderskih veština u jačanju regiona</a:t>
            </a:r>
            <a:endParaRPr lang="ru-RU" sz="24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en-US" sz="2400" dirty="0"/>
          </a:p>
        </p:txBody>
      </p:sp>
    </p:spTree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93223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sr-Latn-CS" sz="40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</a:br>
            <a:r>
              <a:rPr lang="sr-Latn-CS" sz="40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  <a:t>REŠENJE</a:t>
            </a:r>
            <a:endParaRPr lang="en-US" sz="4000" b="1" dirty="0" smtClean="0">
              <a:solidFill>
                <a:srgbClr val="003399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LOŠ PRIMER: </a:t>
            </a: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U projektu će na ravnopravan način biti tretirane nacionalne manjine, osobe sa invaliditetom, muškarci i žene.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DOBAR PRIMER:</a:t>
            </a:r>
          </a:p>
          <a:p>
            <a:pPr eaLnBrk="1" hangingPunct="1">
              <a:defRPr/>
            </a:pP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Podjednak broj m i ž među budućim mladim liderima</a:t>
            </a:r>
          </a:p>
          <a:p>
            <a:pPr eaLnBrk="1" hangingPunct="1">
              <a:defRPr/>
            </a:pP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Uključivanje romske populacije u ...</a:t>
            </a:r>
          </a:p>
          <a:p>
            <a:pPr eaLnBrk="1" hangingPunct="1">
              <a:defRPr/>
            </a:pP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U kriterijumima za odabir budućih lidera postoji posebna kvota za osobe sa invaliditetom, </a:t>
            </a:r>
            <a:r>
              <a:rPr lang="en-US" sz="2400" dirty="0" smtClean="0">
                <a:solidFill>
                  <a:srgbClr val="003399"/>
                </a:solidFill>
                <a:ea typeface="+mn-ea"/>
                <a:cs typeface="Arial" charset="0"/>
              </a:rPr>
              <a:t>R</a:t>
            </a: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omkinje ...</a:t>
            </a:r>
          </a:p>
          <a:p>
            <a:pPr eaLnBrk="1" hangingPunct="1">
              <a:defRPr/>
            </a:pPr>
            <a:r>
              <a:rPr lang="sr-Latn-CS" sz="2400" dirty="0" smtClean="0">
                <a:solidFill>
                  <a:srgbClr val="003399"/>
                </a:solidFill>
                <a:ea typeface="+mn-ea"/>
                <a:cs typeface="Arial" charset="0"/>
              </a:rPr>
              <a:t>Održavanje treninga u prostorijama dostupnim osobama sa invaliditetom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algn="ctr"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 </a:t>
            </a:r>
            <a:endParaRPr lang="ru-RU" sz="24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en-US" sz="2400" dirty="0"/>
          </a:p>
        </p:txBody>
      </p:sp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0160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sr-Latn-CS" sz="40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</a:br>
            <a:r>
              <a:rPr lang="sr-Latn-CS" sz="4000" b="1" dirty="0" smtClean="0">
                <a:solidFill>
                  <a:srgbClr val="003399"/>
                </a:solidFill>
                <a:latin typeface="+mn-lt"/>
                <a:ea typeface="+mn-ea"/>
                <a:cs typeface="Arial" charset="0"/>
              </a:rPr>
              <a:t>VAŽNO</a:t>
            </a:r>
            <a:endParaRPr lang="en-US" sz="4000" b="1" dirty="0" smtClean="0">
              <a:solidFill>
                <a:srgbClr val="003399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ISTINSKI SE POZABAVITE HORIZONTALNIM TEMAMA POČEV OD FAZE PISANJA PREDLOGA PROJEKTA. 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BUDITE KREATIVNI</a:t>
            </a:r>
          </a:p>
          <a:p>
            <a:pPr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BUDITE ŠTO KONKRETNIJI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OSMISLITE NA KOJI NAČIN ĆETE IZMERITI/DOKAZATI DA STE POSTIGLI NAPREDAK U BAVLJENJU HORIZONTALNIM TEMAMA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algn="ctr" eaLnBrk="1" hangingPunct="1">
              <a:buFont typeface="Arial" pitchFamily="34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ea typeface="+mn-ea"/>
                <a:cs typeface="Arial" charset="0"/>
              </a:rPr>
              <a:t> </a:t>
            </a:r>
            <a:endParaRPr lang="ru-RU" sz="24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en-US" sz="2400" dirty="0"/>
          </a:p>
        </p:txBody>
      </p:sp>
    </p:spTree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-196080" y="653143"/>
            <a:ext cx="8566151" cy="563563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 smtClean="0">
                <a:solidFill>
                  <a:srgbClr val="07659F"/>
                </a:solidFill>
              </a:rPr>
              <a:t>             </a:t>
            </a:r>
            <a:r>
              <a:rPr lang="sr-Latn-CS" sz="2400" b="1" dirty="0" smtClean="0">
                <a:solidFill>
                  <a:srgbClr val="07659F"/>
                </a:solidFill>
              </a:rPr>
              <a:t>		</a:t>
            </a:r>
            <a:r>
              <a:rPr lang="hu-HU" sz="4000" b="1" dirty="0" smtClean="0">
                <a:solidFill>
                  <a:srgbClr val="003399"/>
                </a:solidFill>
                <a:ea typeface="+mn-ea"/>
                <a:cs typeface="Arial" charset="0"/>
              </a:rPr>
              <a:t>Horizontalne teme – primena </a:t>
            </a:r>
            <a:endParaRPr lang="en-US" sz="4000" b="1" dirty="0" smtClean="0">
              <a:solidFill>
                <a:srgbClr val="003399"/>
              </a:solidFill>
              <a:ea typeface="+mn-ea"/>
              <a:cs typeface="Arial" charset="0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type="body" sz="half" idx="1"/>
          </p:nvPr>
        </p:nvSpPr>
        <p:spPr>
          <a:xfrm>
            <a:off x="395288" y="1031875"/>
            <a:ext cx="4321175" cy="5064125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en-US" sz="2400" b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PROJEK</a:t>
            </a:r>
            <a:r>
              <a:rPr lang="sr-Latn-CS" sz="2400" b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T</a:t>
            </a:r>
            <a:r>
              <a:rPr lang="en-US" sz="2400" b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NI TIM</a:t>
            </a:r>
          </a:p>
          <a:p>
            <a:pPr algn="ctr" eaLnBrk="1" hangingPunct="1">
              <a:buFont typeface="Arial" charset="0"/>
              <a:buNone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sr-Latn-CS" sz="20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 </a:t>
            </a:r>
            <a:r>
              <a:rPr lang="sr-Latn-CS" sz="2000" dirty="0" smtClean="0">
                <a:solidFill>
                  <a:srgbClr val="003399"/>
                </a:solidFill>
                <a:ea typeface="+mn-ea"/>
                <a:cs typeface="Arial" charset="0"/>
              </a:rPr>
              <a:t>Analizirajte svoj predlog projekta sa stanovišta horizontalnih tema, informišite se o stanju u datoj oblasti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sr-Latn-CS" sz="20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sr-Latn-CS" sz="2000" dirty="0" smtClean="0">
                <a:solidFill>
                  <a:srgbClr val="003399"/>
                </a:solidFill>
                <a:ea typeface="+mn-ea"/>
                <a:cs typeface="Arial" charset="0"/>
              </a:rPr>
              <a:t>Odredite osobu čija će odgovornost biti praćenje ovih standarda</a:t>
            </a:r>
          </a:p>
          <a:p>
            <a:pPr eaLnBrk="1" hangingPunct="1">
              <a:buFont typeface="Arial" charset="0"/>
              <a:buChar char="•"/>
              <a:defRPr/>
            </a:pPr>
            <a:endParaRPr lang="sr-Latn-CS" sz="20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sr-Latn-CS" sz="2000" dirty="0" smtClean="0">
                <a:solidFill>
                  <a:srgbClr val="003399"/>
                </a:solidFill>
                <a:ea typeface="+mn-ea"/>
                <a:cs typeface="Arial" charset="0"/>
              </a:rPr>
              <a:t>Pripremajte redovne izveštaje o napretku,</a:t>
            </a:r>
            <a:r>
              <a:rPr lang="sr-Latn-CS" sz="2000" dirty="0" smtClean="0">
                <a:solidFill>
                  <a:srgbClr val="FF0000"/>
                </a:solidFill>
                <a:ea typeface="+mn-ea"/>
                <a:cs typeface="Arial" charset="0"/>
              </a:rPr>
              <a:t> </a:t>
            </a:r>
            <a:r>
              <a:rPr lang="sr-Latn-CS" sz="2000" dirty="0" smtClean="0">
                <a:solidFill>
                  <a:srgbClr val="003399"/>
                </a:solidFill>
                <a:ea typeface="+mn-ea"/>
                <a:cs typeface="Arial" charset="0"/>
              </a:rPr>
              <a:t>pratite i ocenjujte postignute rezultate</a:t>
            </a:r>
          </a:p>
          <a:p>
            <a:pPr eaLnBrk="1" hangingPunct="1">
              <a:buFont typeface="Arial" charset="0"/>
              <a:buNone/>
              <a:defRPr/>
            </a:pPr>
            <a:endParaRPr lang="en-US" sz="1800" dirty="0" smtClean="0">
              <a:latin typeface="Arial" charset="0"/>
            </a:endParaRPr>
          </a:p>
        </p:txBody>
      </p:sp>
      <p:sp>
        <p:nvSpPr>
          <p:cNvPr id="8196" name="Rectangle 4"/>
          <p:cNvSpPr>
            <a:spLocks noGrp="1"/>
          </p:cNvSpPr>
          <p:nvPr>
            <p:ph type="body" sz="half" idx="2"/>
          </p:nvPr>
        </p:nvSpPr>
        <p:spPr>
          <a:xfrm>
            <a:off x="4787900" y="1071563"/>
            <a:ext cx="3938588" cy="5024437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RAZVIJANJE PARTNERSTVA</a:t>
            </a:r>
          </a:p>
          <a:p>
            <a:pPr eaLnBrk="1" hangingPunct="1">
              <a:buFont typeface="Arial" charset="0"/>
              <a:buNone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sr-Latn-CS" sz="2000" dirty="0" smtClean="0">
                <a:solidFill>
                  <a:srgbClr val="003399"/>
                </a:solidFill>
                <a:ea typeface="+mn-ea"/>
                <a:cs typeface="Arial" charset="0"/>
              </a:rPr>
              <a:t>Obratite pažnju na svaki i najmanji uticaj koji svaki pojedinačni partner ima na svaku od horizontalnih tema</a:t>
            </a:r>
          </a:p>
          <a:p>
            <a:pPr eaLnBrk="1" hangingPunct="1">
              <a:buFont typeface="Arial" charset="0"/>
              <a:buChar char="•"/>
              <a:defRPr/>
            </a:pPr>
            <a:endParaRPr lang="sr-Latn-CS" sz="20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sr-Latn-CS" sz="2000" dirty="0" smtClean="0">
                <a:solidFill>
                  <a:srgbClr val="003399"/>
                </a:solidFill>
                <a:ea typeface="+mn-ea"/>
                <a:cs typeface="Arial" charset="0"/>
              </a:rPr>
              <a:t>Podižite svest o ovoj temi i u saradnji sa drugim donatorima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000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sr-Latn-CS" sz="2000" dirty="0" smtClean="0">
                <a:solidFill>
                  <a:srgbClr val="003399"/>
                </a:solidFill>
                <a:ea typeface="+mn-ea"/>
                <a:cs typeface="Arial" charset="0"/>
              </a:rPr>
              <a:t>Uključite zajednicu, medije, privatni sektor i sve sektore civilnog društva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 bwMode="auto">
          <a:xfrm>
            <a:off x="1214438" y="0"/>
            <a:ext cx="7680325" cy="1410789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U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  <a:t> </a:t>
            </a:r>
            <a: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  <a:t/>
            </a:r>
            <a:b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</a:br>
            <a: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  <a:t/>
            </a:r>
            <a:b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</a:br>
            <a:r>
              <a:rPr lang="hu-HU" sz="4000" b="1" dirty="0" smtClean="0">
                <a:solidFill>
                  <a:srgbClr val="003399"/>
                </a:solidFill>
                <a:ea typeface="ＭＳ Ｐゴシック"/>
                <a:cs typeface="Arial" pitchFamily="34" charset="0"/>
              </a:rPr>
              <a:t>Horizontalne teme – primena </a:t>
            </a:r>
            <a:endParaRPr lang="en-US" sz="4000" b="1" dirty="0" smtClean="0">
              <a:solidFill>
                <a:srgbClr val="07659F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body" sz="half" idx="1"/>
          </p:nvPr>
        </p:nvSpPr>
        <p:spPr>
          <a:xfrm>
            <a:off x="395288" y="1268413"/>
            <a:ext cx="3744912" cy="482758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sr-Latn-CS" sz="2400" dirty="0" smtClean="0"/>
          </a:p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Utvrdite indikatore na osnovu kojih ćete pratiti standarde koje ste postavili u vezi sa horizontalnim temama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sr-Latn-CS" sz="24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Konstantno pratite i prikupljajte podatke o aktivnostima i rezultatima relevantnim za horizontalne teme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800" dirty="0" smtClean="0">
              <a:latin typeface="Arial" charset="0"/>
            </a:endParaRPr>
          </a:p>
        </p:txBody>
      </p:sp>
      <p:sp>
        <p:nvSpPr>
          <p:cNvPr id="10244" name="Rectangle 4"/>
          <p:cNvSpPr>
            <a:spLocks noGrp="1"/>
          </p:cNvSpPr>
          <p:nvPr>
            <p:ph type="body" sz="half" idx="2"/>
          </p:nvPr>
        </p:nvSpPr>
        <p:spPr>
          <a:xfrm>
            <a:off x="4500563" y="2051050"/>
            <a:ext cx="4522787" cy="4044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Identifikujte dobre strane procesa</a:t>
            </a:r>
            <a:r>
              <a:rPr lang="en-U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 (</a:t>
            </a:r>
            <a:r>
              <a:rPr lang="en-US" sz="2400" i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best practice</a:t>
            </a:r>
            <a:r>
              <a:rPr lang="en-U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)</a:t>
            </a:r>
            <a:r>
              <a:rPr lang="sr-Latn-C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, nastavite da ih primenjujete u praksi i podelite ih sa drugima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20588" y="1501911"/>
            <a:ext cx="3697288" cy="49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 typeface="Arial" charset="0"/>
              <a:buNone/>
              <a:defRPr/>
            </a:pPr>
            <a:r>
              <a:rPr lang="sr-Latn-CS" sz="3200" dirty="0">
                <a:solidFill>
                  <a:srgbClr val="003399"/>
                </a:solidFill>
                <a:latin typeface="+mj-lt"/>
                <a:cs typeface="Arial" charset="0"/>
              </a:rPr>
              <a:t>MONITORING</a:t>
            </a:r>
            <a:endParaRPr lang="en-US" sz="3200" dirty="0">
              <a:solidFill>
                <a:srgbClr val="003399"/>
              </a:solidFill>
              <a:latin typeface="+mj-lt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 bwMode="auto">
          <a:xfrm>
            <a:off x="1084263" y="0"/>
            <a:ext cx="7062787" cy="1345474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U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  <a:t> </a:t>
            </a:r>
            <a: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  <a:t/>
            </a:r>
            <a:b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</a:br>
            <a: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  <a:t/>
            </a:r>
            <a:b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</a:br>
            <a:r>
              <a:rPr lang="sr-Latn-CS" sz="2400" b="1" dirty="0" smtClean="0">
                <a:solidFill>
                  <a:srgbClr val="07659F"/>
                </a:solidFill>
                <a:ea typeface="ＭＳ Ｐゴシック"/>
                <a:cs typeface="ＭＳ Ｐゴシック"/>
              </a:rPr>
              <a:t> </a:t>
            </a:r>
            <a:r>
              <a:rPr lang="hu-HU" sz="4000" b="1" dirty="0" smtClean="0">
                <a:solidFill>
                  <a:srgbClr val="003399"/>
                </a:solidFill>
                <a:ea typeface="ＭＳ Ｐゴシック"/>
                <a:cs typeface="Arial" pitchFamily="34" charset="0"/>
              </a:rPr>
              <a:t>Horizontalne teme – primena </a:t>
            </a:r>
            <a:endParaRPr lang="en-US" sz="4000" b="1" dirty="0" smtClean="0">
              <a:solidFill>
                <a:srgbClr val="003399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type="body" sz="half" idx="1"/>
          </p:nvPr>
        </p:nvSpPr>
        <p:spPr>
          <a:xfrm>
            <a:off x="395288" y="1628775"/>
            <a:ext cx="4321175" cy="44672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NABAVKA I RAD SA IZVOĐAČIMA</a:t>
            </a:r>
            <a:endParaRPr lang="en-US" sz="2400" b="1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Kad je prikladno, promovišite jednakost povećavajući bazu dobavljača preduzetnicima/ama iz vulnerabilnih grupa (žene-preduzetnice, firme sa socijalno odgovornim poslovanjem, firme osoba sa invaliditetom i sl.)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sz="1800" dirty="0" smtClean="0">
              <a:latin typeface="Arial" charset="0"/>
            </a:endParaRPr>
          </a:p>
        </p:txBody>
      </p:sp>
      <p:sp>
        <p:nvSpPr>
          <p:cNvPr id="9220" name="Rectangle 4"/>
          <p:cNvSpPr>
            <a:spLocks noGrp="1"/>
          </p:cNvSpPr>
          <p:nvPr>
            <p:ph type="body" sz="half" idx="2"/>
          </p:nvPr>
        </p:nvSpPr>
        <p:spPr>
          <a:xfrm>
            <a:off x="4859338" y="1622425"/>
            <a:ext cx="3997325" cy="45386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sr-Latn-CS" sz="2400" b="1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sr-Latn-CS" sz="2400" b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MARKETING I KOMUNIKACIJA</a:t>
            </a: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endParaRPr lang="sr-Latn-CS" sz="20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Obezbedite poštovanje različitosti - informišite se o kulturnim i verskim običajima svih zainteresovanih strana na projektu 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endParaRPr lang="sr-Latn-CS" sz="2400" dirty="0" smtClean="0">
              <a:solidFill>
                <a:srgbClr val="003399"/>
              </a:solidFill>
              <a:latin typeface="+mj-lt"/>
              <a:ea typeface="+mn-ea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sr-Latn-CS" sz="2400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Promovišite dobre nacionalne, rodne i druge odnose u zajednici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sr-Latn-CS" sz="1800" dirty="0" smtClean="0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sz="4000" b="1" dirty="0" smtClean="0">
                <a:solidFill>
                  <a:srgbClr val="003399"/>
                </a:solidFill>
                <a:ea typeface="ＭＳ Ｐゴシック"/>
                <a:cs typeface="Arial" pitchFamily="34" charset="0"/>
              </a:rPr>
              <a:t/>
            </a:r>
            <a:br>
              <a:rPr lang="sr-Latn-CS" sz="4000" b="1" dirty="0" smtClean="0">
                <a:solidFill>
                  <a:srgbClr val="003399"/>
                </a:solidFill>
                <a:ea typeface="ＭＳ Ｐゴシック"/>
                <a:cs typeface="Arial" pitchFamily="34" charset="0"/>
              </a:rPr>
            </a:br>
            <a:r>
              <a:rPr lang="en-GB" sz="4000" b="1" dirty="0" err="1" smtClean="0">
                <a:solidFill>
                  <a:srgbClr val="003399"/>
                </a:solidFill>
                <a:ea typeface="ＭＳ Ｐゴシック"/>
                <a:cs typeface="Arial" pitchFamily="34" charset="0"/>
              </a:rPr>
              <a:t>Dodatne</a:t>
            </a:r>
            <a:r>
              <a:rPr lang="en-GB" sz="4000" b="1" dirty="0" smtClean="0">
                <a:solidFill>
                  <a:srgbClr val="003399"/>
                </a:solidFill>
                <a:ea typeface="ＭＳ Ｐゴシック"/>
                <a:cs typeface="Arial" pitchFamily="34" charset="0"/>
              </a:rPr>
              <a:t> </a:t>
            </a:r>
            <a:r>
              <a:rPr lang="en-GB" sz="4000" b="1" dirty="0" err="1" smtClean="0">
                <a:solidFill>
                  <a:srgbClr val="003399"/>
                </a:solidFill>
                <a:ea typeface="ＭＳ Ｐゴシック"/>
                <a:cs typeface="Arial" pitchFamily="34" charset="0"/>
              </a:rPr>
              <a:t>informacije</a:t>
            </a:r>
            <a:endParaRPr lang="en-GB" sz="4000" b="1" dirty="0" smtClean="0">
              <a:solidFill>
                <a:srgbClr val="003399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5034008"/>
          </a:xfrm>
        </p:spPr>
        <p:txBody>
          <a:bodyPr/>
          <a:lstStyle/>
          <a:p>
            <a:pPr eaLnBrk="1" hangingPunct="1">
              <a:defRPr/>
            </a:pPr>
            <a:endParaRPr lang="sr-Latn-CS" sz="2000" b="1" dirty="0" smtClean="0">
              <a:solidFill>
                <a:srgbClr val="003399"/>
              </a:solidFill>
              <a:ea typeface="+mn-ea"/>
              <a:cs typeface="Arial" charset="0"/>
            </a:endParaRPr>
          </a:p>
          <a:p>
            <a:pPr eaLnBrk="1" hangingPunct="1">
              <a:defRPr/>
            </a:pPr>
            <a:r>
              <a:rPr lang="sr-Latn-CS" sz="2000" b="1" dirty="0" smtClean="0">
                <a:solidFill>
                  <a:srgbClr val="003399"/>
                </a:solidFill>
                <a:ea typeface="+mn-ea"/>
                <a:cs typeface="Arial" charset="0"/>
              </a:rPr>
              <a:t>Toolkit on mainstreaming gender equality in EC Development:</a:t>
            </a:r>
          </a:p>
          <a:p>
            <a:pPr lvl="1" eaLnBrk="1" hangingPunct="1">
              <a:defRPr/>
            </a:pPr>
            <a:r>
              <a:rPr lang="sr-Latn-CS" sz="2000" dirty="0" smtClean="0">
                <a:hlinkClick r:id="rId2"/>
              </a:rPr>
              <a:t>http://ec.europa.eu/europeaid/sp/gender-toolkit/index.htm</a:t>
            </a:r>
            <a:endParaRPr lang="sr-Latn-CS" sz="2000" dirty="0" smtClean="0"/>
          </a:p>
          <a:p>
            <a:pPr eaLnBrk="1" hangingPunct="1">
              <a:defRPr/>
            </a:pPr>
            <a:r>
              <a:rPr lang="sr-Latn-CS" sz="2000" b="1" dirty="0" smtClean="0">
                <a:solidFill>
                  <a:srgbClr val="003399"/>
                </a:solidFill>
                <a:latin typeface="+mj-lt"/>
                <a:ea typeface="+mn-ea"/>
                <a:cs typeface="Arial" charset="0"/>
              </a:rPr>
              <a:t>Green Public Procurement:</a:t>
            </a:r>
          </a:p>
          <a:p>
            <a:pPr lvl="1" eaLnBrk="1" hangingPunct="1">
              <a:defRPr/>
            </a:pPr>
            <a:r>
              <a:rPr lang="sr-Latn-CS" sz="2000" dirty="0" smtClean="0">
                <a:hlinkClick r:id="rId3"/>
              </a:rPr>
              <a:t>http://ec.europa.eu/environment/gpp/toolkit_en.htm</a:t>
            </a:r>
            <a:endParaRPr lang="sr-Latn-CS" sz="2000" dirty="0" smtClean="0"/>
          </a:p>
          <a:p>
            <a:pPr eaLnBrk="1" hangingPunct="1">
              <a:defRPr/>
            </a:pPr>
            <a:r>
              <a:rPr lang="sr-Latn-CS" sz="2000" b="1" dirty="0" smtClean="0">
                <a:solidFill>
                  <a:srgbClr val="003399"/>
                </a:solidFill>
                <a:ea typeface="+mn-ea"/>
                <a:cs typeface="Arial" charset="0"/>
              </a:rPr>
              <a:t>Environmental Integration Handbook:</a:t>
            </a:r>
          </a:p>
          <a:p>
            <a:pPr lvl="1" eaLnBrk="1" hangingPunct="1">
              <a:defRPr/>
            </a:pPr>
            <a:r>
              <a:rPr lang="sr-Latn-CS" sz="2000" dirty="0" smtClean="0">
                <a:hlinkClick r:id="rId4"/>
              </a:rPr>
              <a:t>http://ec.europa.eu/europeaid/multimedia/publications/documents/thematic/europeaid-environmental-handbook_en.pdf</a:t>
            </a:r>
            <a:endParaRPr lang="sr-Latn-CS" sz="2000" dirty="0" smtClean="0"/>
          </a:p>
          <a:p>
            <a:pPr eaLnBrk="1" hangingPunct="1">
              <a:defRPr/>
            </a:pPr>
            <a:r>
              <a:rPr lang="sr-Latn-CS" sz="2000" b="1" dirty="0" smtClean="0">
                <a:solidFill>
                  <a:srgbClr val="003399"/>
                </a:solidFill>
                <a:ea typeface="+mn-ea"/>
                <a:cs typeface="Arial" charset="0"/>
              </a:rPr>
              <a:t>European Action Plan: equal opportunities for people with disabilities:</a:t>
            </a:r>
          </a:p>
          <a:p>
            <a:pPr lvl="1" eaLnBrk="1" hangingPunct="1">
              <a:defRPr/>
            </a:pPr>
            <a:r>
              <a:rPr lang="sr-Latn-CS" sz="2000" dirty="0" smtClean="0">
                <a:hlinkClick r:id="rId5"/>
              </a:rPr>
              <a:t>http://europa.eu/legislation_summaries/employment_and_social_policy/disability_and_old_age/c11414_en.htm</a:t>
            </a:r>
            <a:r>
              <a:rPr lang="sr-Latn-CS" sz="2000" dirty="0" smtClean="0"/>
              <a:t> </a:t>
            </a:r>
          </a:p>
          <a:p>
            <a:pPr eaLnBrk="1" hangingPunct="1">
              <a:defRPr/>
            </a:pPr>
            <a:r>
              <a:rPr lang="sr-Latn-CS" sz="2000" b="1" dirty="0" smtClean="0">
                <a:solidFill>
                  <a:srgbClr val="003399"/>
                </a:solidFill>
                <a:ea typeface="+mn-ea"/>
                <a:cs typeface="Arial" charset="0"/>
              </a:rPr>
              <a:t>Practical Guide on mainstreaming minority issues:</a:t>
            </a:r>
          </a:p>
          <a:p>
            <a:pPr lvl="1" eaLnBrk="1" hangingPunct="1">
              <a:defRPr/>
            </a:pPr>
            <a:r>
              <a:rPr lang="sr-Latn-CS" sz="2000" dirty="0" smtClean="0">
                <a:hlinkClick r:id="rId6"/>
              </a:rPr>
              <a:t>http://ec.europa.eu/enlargement/archives/ear/sectors/main/documents/EAR_Practical_Guide_on_Minority_Issues_Mainstreaming.pdf</a:t>
            </a:r>
            <a:r>
              <a:rPr lang="sr-Latn-CS" sz="2000" dirty="0" smtClean="0"/>
              <a:t> </a:t>
            </a:r>
            <a:endParaRPr lang="en-US" sz="2000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96686"/>
            <a:ext cx="9144000" cy="1277257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Prihvatljivi troškovi</a:t>
            </a:r>
            <a:r>
              <a:rPr lang="en-US" sz="4000" b="1" dirty="0" smtClean="0">
                <a:solidFill>
                  <a:srgbClr val="003399"/>
                </a:solidFill>
                <a:effectLst/>
                <a:cs typeface="Arial" charset="0"/>
              </a:rPr>
              <a:t/>
            </a:r>
            <a:br>
              <a:rPr lang="en-US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en-US" sz="40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(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sekcija 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2.1.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5. Vodiča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)</a:t>
            </a:r>
          </a:p>
        </p:txBody>
      </p:sp>
      <p:sp>
        <p:nvSpPr>
          <p:cNvPr id="39939" name="Rectangle 5"/>
          <p:cNvSpPr>
            <a:spLocks noGrp="1" noChangeArrowheads="1"/>
          </p:cNvSpPr>
          <p:nvPr>
            <p:ph idx="1"/>
          </p:nvPr>
        </p:nvSpPr>
        <p:spPr>
          <a:xfrm>
            <a:off x="188686" y="2343149"/>
            <a:ext cx="8752114" cy="4202793"/>
          </a:xfrm>
        </p:spPr>
        <p:txBody>
          <a:bodyPr/>
          <a:lstStyle/>
          <a:p>
            <a:pPr marL="609600" indent="-609600" eaLnBrk="1" hangingPunct="1"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Prihvatljivi direktni troškovi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: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troškovi koji se direktno odnose na aktivnosti, npr. </a:t>
            </a:r>
            <a:r>
              <a:rPr lang="bs-Latn-BA" sz="2400" b="1" dirty="0" smtClean="0">
                <a:solidFill>
                  <a:srgbClr val="003399"/>
                </a:solidFill>
                <a:cs typeface="Arial" charset="0"/>
              </a:rPr>
              <a:t>p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romotivni materijal, troškovi transporta, troškovi osoblja angažovanog na projektu</a:t>
            </a: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 itd.</a:t>
            </a:r>
            <a:endParaRPr lang="en-US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marL="609600" indent="-609600" eaLnBrk="1" hangingPunct="1">
              <a:buClr>
                <a:srgbClr val="003399"/>
              </a:buClr>
              <a:buSzTx/>
              <a:buFont typeface="Wingdings" pitchFamily="2" charset="2"/>
              <a:buChar char="q"/>
            </a:pPr>
            <a:endParaRPr lang="en-US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marL="609600" indent="-609600" eaLnBrk="1" hangingPunct="1"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Prihvatljivi indirektni troškovi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 (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administrativni/režijski troškovi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):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troškovi koji se ne mogu direktno vezati uz aktivnosti,  npr. transportni troškovi članova uprave, administrativni troškovi, troškovi administrativnog/pomoćnog osoblja, kao i troškovi kancelarije ukoliko ona nije otvorena samo za potrebe projekta  itd.</a:t>
            </a:r>
            <a:endParaRPr lang="en-US" sz="24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83771"/>
            <a:ext cx="9144000" cy="841829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</a:rPr>
              <a:t>Strukture upravljanja Programom</a:t>
            </a:r>
            <a:endParaRPr lang="bs-Latn-BA" sz="4000" b="1" noProof="1" smtClean="0">
              <a:solidFill>
                <a:srgbClr val="003399"/>
              </a:solidFill>
              <a:effectLst/>
            </a:endParaRPr>
          </a:p>
        </p:txBody>
      </p:sp>
      <p:sp>
        <p:nvSpPr>
          <p:cNvPr id="10243" name="Rectangle 7"/>
          <p:cNvSpPr>
            <a:spLocks noChangeArrowheads="1"/>
          </p:cNvSpPr>
          <p:nvPr/>
        </p:nvSpPr>
        <p:spPr bwMode="auto">
          <a:xfrm>
            <a:off x="193675" y="2628900"/>
            <a:ext cx="1254125" cy="10715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sp>
        <p:nvSpPr>
          <p:cNvPr id="10244" name="Rectangle 8"/>
          <p:cNvSpPr>
            <a:spLocks noChangeArrowheads="1"/>
          </p:cNvSpPr>
          <p:nvPr/>
        </p:nvSpPr>
        <p:spPr bwMode="auto">
          <a:xfrm>
            <a:off x="288925" y="2793747"/>
            <a:ext cx="1168400" cy="787908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tabLst>
                <a:tab pos="8521700" algn="r"/>
              </a:tabLst>
            </a:pPr>
            <a:r>
              <a:rPr lang="sr-Latn-CS" altLang="de-DE" sz="1600" dirty="0">
                <a:solidFill>
                  <a:srgbClr val="003399"/>
                </a:solidFill>
                <a:latin typeface="+mn-lt"/>
              </a:rPr>
              <a:t>Operativne strukture </a:t>
            </a:r>
            <a:endParaRPr lang="sr-Latn-CS" altLang="de-DE" sz="1600" dirty="0" smtClean="0">
              <a:solidFill>
                <a:srgbClr val="003399"/>
              </a:solidFill>
              <a:latin typeface="+mn-lt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tabLst>
                <a:tab pos="8521700" algn="r"/>
              </a:tabLst>
            </a:pPr>
            <a:r>
              <a:rPr lang="sr-Latn-CS" altLang="de-DE" sz="1600" dirty="0" smtClean="0">
                <a:solidFill>
                  <a:srgbClr val="003399"/>
                </a:solidFill>
                <a:latin typeface="+mn-lt"/>
              </a:rPr>
              <a:t>(OS)</a:t>
            </a:r>
            <a:endParaRPr lang="sr-Latn-CS" altLang="de-DE" sz="16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10245" name="Rectangle 9"/>
          <p:cNvSpPr>
            <a:spLocks noChangeArrowheads="1"/>
          </p:cNvSpPr>
          <p:nvPr/>
        </p:nvSpPr>
        <p:spPr bwMode="auto">
          <a:xfrm>
            <a:off x="207963" y="3768725"/>
            <a:ext cx="1239837" cy="10271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sp>
        <p:nvSpPr>
          <p:cNvPr id="1031178" name="Rectangle 10"/>
          <p:cNvSpPr>
            <a:spLocks noChangeArrowheads="1"/>
          </p:cNvSpPr>
          <p:nvPr/>
        </p:nvSpPr>
        <p:spPr bwMode="auto">
          <a:xfrm>
            <a:off x="288925" y="3505201"/>
            <a:ext cx="1017361" cy="157581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tabLst>
                <a:tab pos="8521700" algn="r"/>
              </a:tabLst>
              <a:defRPr/>
            </a:pPr>
            <a:endParaRPr lang="en-US" altLang="de-DE" sz="1600" dirty="0"/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Zajednički nadzorni odbor</a:t>
            </a:r>
            <a:r>
              <a:rPr lang="en-US" altLang="de-DE" sz="1600" dirty="0">
                <a:solidFill>
                  <a:srgbClr val="003399"/>
                </a:solidFill>
                <a:latin typeface="+mn-lt"/>
              </a:rPr>
              <a:t> (</a:t>
            </a: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ZNO</a:t>
            </a:r>
            <a:r>
              <a:rPr lang="en-US" altLang="de-DE" sz="1600" dirty="0">
                <a:solidFill>
                  <a:srgbClr val="003399"/>
                </a:solidFill>
                <a:latin typeface="+mn-lt"/>
              </a:rPr>
              <a:t>)</a:t>
            </a:r>
            <a:endParaRPr lang="en-GB" sz="1600" dirty="0">
              <a:solidFill>
                <a:srgbClr val="003399"/>
              </a:solidFill>
              <a:latin typeface="+mn-lt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tabLst>
                <a:tab pos="8521700" algn="r"/>
              </a:tabLst>
              <a:defRPr/>
            </a:pPr>
            <a:endParaRPr lang="en-GB" altLang="de-DE" sz="1600" b="0" dirty="0">
              <a:solidFill>
                <a:srgbClr val="003399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31179" name="Rectangle 11"/>
          <p:cNvSpPr>
            <a:spLocks noChangeArrowheads="1"/>
          </p:cNvSpPr>
          <p:nvPr/>
        </p:nvSpPr>
        <p:spPr bwMode="auto">
          <a:xfrm>
            <a:off x="1593850" y="2136775"/>
            <a:ext cx="3511550" cy="438150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>
            <a:noFill/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lIns="72000" tIns="72000" rIns="72000" bIns="72000" anchor="ctr"/>
          <a:lstStyle/>
          <a:p>
            <a:pPr algn="ctr" eaLnBrk="0" hangingPunct="0">
              <a:defRPr/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SRBIJA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1031180" name="Rectangle 12"/>
          <p:cNvSpPr>
            <a:spLocks noChangeArrowheads="1"/>
          </p:cNvSpPr>
          <p:nvPr/>
        </p:nvSpPr>
        <p:spPr bwMode="auto">
          <a:xfrm>
            <a:off x="5230813" y="2136775"/>
            <a:ext cx="3511550" cy="438150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>
            <a:noFill/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lIns="72000" tIns="72000" rIns="72000" bIns="72000" anchor="ctr"/>
          <a:lstStyle/>
          <a:p>
            <a:pPr algn="ctr" eaLnBrk="0" hangingPunct="0">
              <a:defRPr/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BOSNA I HERCEGOVINA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10249" name="Rectangle 13"/>
          <p:cNvSpPr>
            <a:spLocks noChangeArrowheads="1"/>
          </p:cNvSpPr>
          <p:nvPr/>
        </p:nvSpPr>
        <p:spPr bwMode="auto">
          <a:xfrm>
            <a:off x="1706563" y="2790825"/>
            <a:ext cx="3284537" cy="54168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90500" lvl="1" indent="-188913" algn="ctr" defTabSz="330200">
              <a:spcBef>
                <a:spcPct val="20000"/>
              </a:spcBef>
              <a:buClr>
                <a:schemeClr val="tx1"/>
              </a:buClr>
              <a:tabLst>
                <a:tab pos="8521700" algn="r"/>
              </a:tabLst>
            </a:pPr>
            <a:r>
              <a:rPr lang="bs-Latn-BA" altLang="de-DE" sz="1600" dirty="0">
                <a:solidFill>
                  <a:srgbClr val="FFFF00"/>
                </a:solidFill>
              </a:rPr>
              <a:t> </a:t>
            </a:r>
          </a:p>
          <a:p>
            <a:pPr marL="190500" lvl="1" indent="-188913" algn="ctr" defTabSz="330200">
              <a:spcBef>
                <a:spcPct val="20000"/>
              </a:spcBef>
              <a:buClr>
                <a:schemeClr val="tx1"/>
              </a:buClr>
              <a:tabLst>
                <a:tab pos="8521700" algn="r"/>
              </a:tabLst>
            </a:pPr>
            <a:r>
              <a:rPr lang="bs-Latn-BA" altLang="de-DE" sz="1600" dirty="0" smtClean="0">
                <a:solidFill>
                  <a:srgbClr val="003399"/>
                </a:solidFill>
                <a:latin typeface="+mn-lt"/>
              </a:rPr>
              <a:t>Kancelarija za evropske integracije</a:t>
            </a:r>
            <a:endParaRPr lang="en-GB" altLang="de-DE" sz="16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10250" name="Rectangle 14"/>
          <p:cNvSpPr>
            <a:spLocks noChangeArrowheads="1"/>
          </p:cNvSpPr>
          <p:nvPr/>
        </p:nvSpPr>
        <p:spPr bwMode="auto">
          <a:xfrm>
            <a:off x="1593850" y="2673350"/>
            <a:ext cx="3511550" cy="102711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sp>
        <p:nvSpPr>
          <p:cNvPr id="1031183" name="Rectangle 15"/>
          <p:cNvSpPr>
            <a:spLocks noChangeArrowheads="1"/>
          </p:cNvSpPr>
          <p:nvPr/>
        </p:nvSpPr>
        <p:spPr bwMode="auto">
          <a:xfrm>
            <a:off x="5357813" y="2790825"/>
            <a:ext cx="3282950" cy="53816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190500" lvl="1" indent="-188913" algn="ctr" defTabSz="330200">
              <a:spcBef>
                <a:spcPct val="20000"/>
              </a:spcBef>
              <a:buClr>
                <a:schemeClr val="tx1"/>
              </a:buClr>
              <a:tabLst>
                <a:tab pos="8521700" algn="r"/>
              </a:tabLst>
              <a:defRPr/>
            </a:pPr>
            <a:endParaRPr lang="bs-Latn-BA" altLang="de-DE" sz="1600" dirty="0">
              <a:solidFill>
                <a:srgbClr val="FFFF00"/>
              </a:solidFill>
            </a:endParaRPr>
          </a:p>
          <a:p>
            <a:pPr marL="190500" lvl="1" indent="-188913" algn="ctr" defTabSz="330200">
              <a:spcBef>
                <a:spcPct val="20000"/>
              </a:spcBef>
              <a:buClr>
                <a:schemeClr val="tx1"/>
              </a:buClr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Direkcija za evropske integracije</a:t>
            </a:r>
            <a:endParaRPr lang="en-GB" altLang="de-DE" sz="2000" b="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252" name="Rectangle 16"/>
          <p:cNvSpPr>
            <a:spLocks noChangeArrowheads="1"/>
          </p:cNvSpPr>
          <p:nvPr/>
        </p:nvSpPr>
        <p:spPr bwMode="auto">
          <a:xfrm>
            <a:off x="5230813" y="2673350"/>
            <a:ext cx="3511550" cy="102711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sp>
        <p:nvSpPr>
          <p:cNvPr id="1031185" name="Rectangle 17"/>
          <p:cNvSpPr>
            <a:spLocks noChangeArrowheads="1"/>
          </p:cNvSpPr>
          <p:nvPr/>
        </p:nvSpPr>
        <p:spPr bwMode="auto">
          <a:xfrm>
            <a:off x="1582057" y="3770313"/>
            <a:ext cx="7199086" cy="98488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90500" lvl="1" indent="-188913" defTabSz="330200"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Nadzire programiranje i kvalitetu implementacije </a:t>
            </a:r>
            <a:r>
              <a:rPr lang="bs-Latn-BA" altLang="de-DE" sz="1600" dirty="0" smtClean="0">
                <a:solidFill>
                  <a:srgbClr val="003399"/>
                </a:solidFill>
                <a:latin typeface="+mn-lt"/>
              </a:rPr>
              <a:t>Programa; </a:t>
            </a:r>
            <a:endParaRPr lang="bs-Latn-BA" altLang="de-DE" sz="1600" dirty="0">
              <a:solidFill>
                <a:srgbClr val="003399"/>
              </a:solidFill>
              <a:latin typeface="+mn-lt"/>
            </a:endParaRPr>
          </a:p>
          <a:p>
            <a:pPr marL="190500" lvl="1" indent="-188913" defTabSz="330200"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Jednak broj predstavnika iz obje zemlje – predstavnici nacionalnih, regionalnih i lokalnih </a:t>
            </a:r>
            <a:r>
              <a:rPr lang="bs-Latn-BA" altLang="de-DE" sz="1600" dirty="0" smtClean="0">
                <a:solidFill>
                  <a:srgbClr val="003399"/>
                </a:solidFill>
                <a:latin typeface="+mn-lt"/>
              </a:rPr>
              <a:t>institucija; </a:t>
            </a:r>
            <a:endParaRPr lang="bs-Latn-BA" altLang="de-DE" sz="1600" dirty="0">
              <a:solidFill>
                <a:srgbClr val="003399"/>
              </a:solidFill>
              <a:latin typeface="+mn-lt"/>
            </a:endParaRPr>
          </a:p>
          <a:p>
            <a:pPr marL="190500" lvl="1" indent="-188913" defTabSz="330200">
              <a:spcBef>
                <a:spcPts val="0"/>
              </a:spcBef>
              <a:buClr>
                <a:srgbClr val="003399"/>
              </a:buClr>
              <a:buFont typeface="Wingdings" pitchFamily="2" charset="2"/>
              <a:buChar char="§"/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Odgovoran za odabir projekata koji će se finansirati u okviru </a:t>
            </a:r>
            <a:r>
              <a:rPr lang="bs-Latn-BA" altLang="de-DE" sz="1600" dirty="0" smtClean="0">
                <a:solidFill>
                  <a:srgbClr val="003399"/>
                </a:solidFill>
                <a:latin typeface="+mn-lt"/>
              </a:rPr>
              <a:t>Programa</a:t>
            </a:r>
            <a:r>
              <a:rPr lang="en-US" altLang="de-DE" sz="1600" dirty="0">
                <a:solidFill>
                  <a:srgbClr val="003399"/>
                </a:solidFill>
                <a:latin typeface="+mn-lt"/>
              </a:rPr>
              <a:t>. </a:t>
            </a:r>
            <a:endParaRPr lang="en-GB" altLang="de-DE" sz="1600" b="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254" name="Rectangle 18"/>
          <p:cNvSpPr>
            <a:spLocks noChangeArrowheads="1"/>
          </p:cNvSpPr>
          <p:nvPr/>
        </p:nvSpPr>
        <p:spPr bwMode="auto">
          <a:xfrm>
            <a:off x="1593850" y="3768725"/>
            <a:ext cx="7140575" cy="102711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sp>
        <p:nvSpPr>
          <p:cNvPr id="1031189" name="Rectangle 21"/>
          <p:cNvSpPr>
            <a:spLocks noChangeArrowheads="1"/>
          </p:cNvSpPr>
          <p:nvPr/>
        </p:nvSpPr>
        <p:spPr bwMode="auto">
          <a:xfrm>
            <a:off x="1619250" y="4952999"/>
            <a:ext cx="6942138" cy="83715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90500" lvl="1" indent="-188913" defTabSz="33020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Sjedište u Užicu sa predstavništvom/antenom u </a:t>
            </a:r>
            <a:r>
              <a:rPr lang="bs-Latn-BA" altLang="de-DE" sz="1600" dirty="0" smtClean="0">
                <a:solidFill>
                  <a:srgbClr val="003399"/>
                </a:solidFill>
                <a:latin typeface="+mn-lt"/>
              </a:rPr>
              <a:t>Tuzli</a:t>
            </a:r>
            <a:r>
              <a:rPr lang="sr-Latn-CS" altLang="de-DE" sz="1600" dirty="0" smtClean="0">
                <a:solidFill>
                  <a:srgbClr val="003399"/>
                </a:solidFill>
                <a:latin typeface="+mn-lt"/>
              </a:rPr>
              <a:t>;</a:t>
            </a:r>
            <a:endParaRPr lang="bs-Latn-BA" altLang="de-DE" sz="1600" dirty="0">
              <a:solidFill>
                <a:srgbClr val="003399"/>
              </a:solidFill>
              <a:latin typeface="+mn-lt"/>
            </a:endParaRPr>
          </a:p>
          <a:p>
            <a:pPr marL="190500" lvl="1" indent="-188913" defTabSz="33020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Svakodnevno upravljanje </a:t>
            </a:r>
            <a:r>
              <a:rPr lang="bs-Latn-BA" altLang="de-DE" sz="1600" dirty="0" smtClean="0">
                <a:solidFill>
                  <a:srgbClr val="003399"/>
                </a:solidFill>
                <a:latin typeface="+mn-lt"/>
              </a:rPr>
              <a:t>Programom</a:t>
            </a: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;</a:t>
            </a:r>
          </a:p>
          <a:p>
            <a:pPr marL="190500" lvl="1" indent="-188913" defTabSz="330200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§"/>
              <a:tabLst>
                <a:tab pos="8521700" algn="r"/>
              </a:tabLst>
              <a:defRPr/>
            </a:pP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Kontakt  i podrška potencijalnim aplikantima </a:t>
            </a:r>
            <a:r>
              <a:rPr lang="bs-Latn-BA" altLang="de-DE" sz="1600" dirty="0" smtClean="0">
                <a:solidFill>
                  <a:srgbClr val="003399"/>
                </a:solidFill>
                <a:latin typeface="+mn-lt"/>
              </a:rPr>
              <a:t>i korisnicima na </a:t>
            </a:r>
            <a:r>
              <a:rPr lang="bs-Latn-BA" altLang="de-DE" sz="1600" dirty="0">
                <a:solidFill>
                  <a:srgbClr val="003399"/>
                </a:solidFill>
                <a:latin typeface="+mn-lt"/>
              </a:rPr>
              <a:t>terenu. </a:t>
            </a:r>
            <a:endParaRPr lang="en-GB" altLang="de-DE" sz="1600" b="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256" name="Rectangle 22"/>
          <p:cNvSpPr>
            <a:spLocks noChangeArrowheads="1"/>
          </p:cNvSpPr>
          <p:nvPr/>
        </p:nvSpPr>
        <p:spPr bwMode="auto">
          <a:xfrm>
            <a:off x="1593850" y="4864100"/>
            <a:ext cx="7154863" cy="10699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sp>
        <p:nvSpPr>
          <p:cNvPr id="10257" name="Rectangle 25"/>
          <p:cNvSpPr>
            <a:spLocks noChangeArrowheads="1"/>
          </p:cNvSpPr>
          <p:nvPr/>
        </p:nvSpPr>
        <p:spPr bwMode="auto">
          <a:xfrm>
            <a:off x="207963" y="4864100"/>
            <a:ext cx="1239837" cy="10271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sp>
        <p:nvSpPr>
          <p:cNvPr id="1031194" name="Rectangle 26"/>
          <p:cNvSpPr>
            <a:spLocks noChangeArrowheads="1"/>
          </p:cNvSpPr>
          <p:nvPr/>
        </p:nvSpPr>
        <p:spPr bwMode="auto">
          <a:xfrm>
            <a:off x="288925" y="4891088"/>
            <a:ext cx="1155700" cy="9779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algn="ctr" eaLnBrk="0" hangingPunct="0">
              <a:tabLst>
                <a:tab pos="8521700" algn="r"/>
              </a:tabLst>
              <a:defRPr/>
            </a:pPr>
            <a:r>
              <a:rPr lang="bs-Latn-BA" sz="1600" dirty="0">
                <a:solidFill>
                  <a:srgbClr val="003399"/>
                </a:solidFill>
                <a:latin typeface="+mn-lt"/>
              </a:rPr>
              <a:t>Zajednički tehnički sekretarijat</a:t>
            </a:r>
            <a:r>
              <a:rPr lang="en-GB" sz="1600" dirty="0">
                <a:solidFill>
                  <a:srgbClr val="003399"/>
                </a:solidFill>
                <a:latin typeface="+mn-lt"/>
              </a:rPr>
              <a:t> (</a:t>
            </a:r>
            <a:r>
              <a:rPr lang="bs-Latn-BA" sz="1600" dirty="0">
                <a:solidFill>
                  <a:srgbClr val="003399"/>
                </a:solidFill>
                <a:latin typeface="+mn-lt"/>
              </a:rPr>
              <a:t>Z</a:t>
            </a:r>
            <a:r>
              <a:rPr lang="en-GB" sz="1600" dirty="0">
                <a:solidFill>
                  <a:srgbClr val="003399"/>
                </a:solidFill>
                <a:latin typeface="+mn-lt"/>
              </a:rPr>
              <a:t>TS)</a:t>
            </a:r>
            <a:endParaRPr lang="en-GB" altLang="de-DE" sz="1600" b="0" dirty="0">
              <a:solidFill>
                <a:srgbClr val="003399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457200" y="16764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56344"/>
            <a:ext cx="9144000" cy="740228"/>
          </a:xfr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Prihvatljivi direktni troškovi su:</a:t>
            </a:r>
            <a:r>
              <a:rPr lang="en-GB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987139" name="Rectangle 3"/>
          <p:cNvSpPr>
            <a:spLocks noGrp="1" noChangeArrowheads="1"/>
          </p:cNvSpPr>
          <p:nvPr>
            <p:ph idx="1"/>
          </p:nvPr>
        </p:nvSpPr>
        <p:spPr>
          <a:xfrm>
            <a:off x="427038" y="1966913"/>
            <a:ext cx="8415337" cy="39243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US" sz="24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Nastali tokom implementacije projekta kako je to navedeno u Članu 2 posebnih uslova, uz izuzetak troškova koji se odnose na reviziju projekta;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Navedeni u budžetu projekta;</a:t>
            </a:r>
          </a:p>
          <a:p>
            <a:pPr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Troškovi neophodni za implementaciju projekta;  </a:t>
            </a:r>
            <a:endParaRPr lang="en-US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Verifikovani i podržani originalnom pratećom dokumentacijom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u skladu sa pravilima i standardima računovodstva</a:t>
            </a:r>
            <a:r>
              <a:rPr lang="sr-Latn-CS" sz="2400" b="1" dirty="0" smtClean="0">
                <a:solidFill>
                  <a:srgbClr val="003399"/>
                </a:solidFill>
                <a:cs typeface="Arial" pitchFamily="34" charset="0"/>
              </a:rPr>
              <a:t>;</a:t>
            </a:r>
            <a:endParaRPr lang="en-US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bs-Latn-BA" sz="2400" b="1" dirty="0" smtClean="0">
                <a:solidFill>
                  <a:srgbClr val="003399"/>
                </a:solidFill>
                <a:cs typeface="Arial" pitchFamily="34" charset="0"/>
              </a:rPr>
              <a:t>O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pravdani i u skladu sa pravilima finansijskog menadžmenta, posebno onih koja se odnose na ekonomičnost i efikasnost</a:t>
            </a:r>
            <a:r>
              <a:rPr lang="sr-Latn-CS" sz="2400" b="1" dirty="0" smtClean="0">
                <a:solidFill>
                  <a:srgbClr val="003399"/>
                </a:solidFill>
                <a:cs typeface="Arial" pitchFamily="34" charset="0"/>
              </a:rPr>
              <a:t>;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Tx/>
              <a:buNone/>
              <a:defRPr/>
            </a:pPr>
            <a:endParaRPr lang="en-US" sz="24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2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13658" y="1647371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60399"/>
            <a:ext cx="9144000" cy="783771"/>
          </a:xfr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Prihvatljivi direktni troškovi su:</a:t>
            </a:r>
            <a:r>
              <a:rPr lang="en-GB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328250" y="1544410"/>
            <a:ext cx="8410575" cy="5013143"/>
          </a:xfrm>
        </p:spPr>
        <p:txBody>
          <a:bodyPr/>
          <a:lstStyle/>
          <a:p>
            <a:pPr eaLnBrk="1" hangingPunct="1"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200" b="1" dirty="0" smtClean="0">
                <a:solidFill>
                  <a:srgbClr val="003399"/>
                </a:solidFill>
                <a:effectLst/>
                <a:cs typeface="Arial" charset="0"/>
              </a:rPr>
              <a:t>Troškovi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charset="0"/>
              </a:rPr>
              <a:t>os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charset="0"/>
              </a:rPr>
              <a:t>oblja angažovanog na projektu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, 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charset="0"/>
              </a:rPr>
              <a:t>iznos bruto ličnog dohotka sa svim uračunatim porezima i doprinosima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;</a:t>
            </a:r>
          </a:p>
          <a:p>
            <a:pPr eaLnBrk="1" hangingPunct="1"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sr-Latn-CS" sz="2200" b="1" dirty="0" smtClean="0">
                <a:solidFill>
                  <a:srgbClr val="003399"/>
                </a:solidFill>
                <a:effectLst/>
                <a:cs typeface="Arial" charset="0"/>
              </a:rPr>
              <a:t>Tr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charset="0"/>
              </a:rPr>
              <a:t>oškovi prevoza i putovanja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 o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charset="0"/>
              </a:rPr>
              <a:t>soblja i ostalih koji sudjeluju u implementaciji projekta, s tim da oni ne prelaze visinu troškova koje aplikant ili njegov partner inače snose za takvu vrstu aktivnosti u svojoj instituciji/organizaciji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;</a:t>
            </a:r>
          </a:p>
          <a:p>
            <a:pPr eaLnBrk="1" hangingPunct="1"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200" b="1" dirty="0" smtClean="0">
                <a:solidFill>
                  <a:srgbClr val="003399"/>
                </a:solidFill>
                <a:effectLst/>
                <a:cs typeface="Arial" charset="0"/>
              </a:rPr>
              <a:t>Troškovi iznajmljivanja ili kupovine opreme potrebne za implementaciju projektnih aktivnosti, troškovi održavanja, dati u skladu sa tržišnom vrijednošću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;</a:t>
            </a:r>
          </a:p>
          <a:p>
            <a:pPr eaLnBrk="1" hangingPunct="1"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T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charset="0"/>
              </a:rPr>
              <a:t>roškovi potrošnog materijala</a:t>
            </a:r>
            <a:r>
              <a:rPr lang="en-US" sz="2200" b="1" dirty="0" smtClean="0">
                <a:solidFill>
                  <a:srgbClr val="003399"/>
                </a:solidFill>
                <a:effectLst/>
                <a:cs typeface="Arial" charset="0"/>
              </a:rPr>
              <a:t>;</a:t>
            </a:r>
            <a:endParaRPr lang="sr-Latn-CS" sz="22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Troškovi koji potiču direktno iz zahtjeva ugovora </a:t>
            </a:r>
            <a:r>
              <a:rPr lang="en-US" sz="2200" b="1" dirty="0" smtClean="0">
                <a:solidFill>
                  <a:srgbClr val="003399"/>
                </a:solidFill>
                <a:cs typeface="Arial" pitchFamily="34" charset="0"/>
              </a:rPr>
              <a:t>(</a:t>
            </a:r>
            <a:r>
              <a:rPr lang="bs-Latn-BA" sz="2200" b="1" dirty="0" smtClean="0">
                <a:solidFill>
                  <a:srgbClr val="003399"/>
                </a:solidFill>
                <a:cs typeface="Arial" pitchFamily="34" charset="0"/>
              </a:rPr>
              <a:t>širenje informacija, evaluacija aktivnosti, revizija, prevod, štampanje, osiguranje i sl.); </a:t>
            </a:r>
            <a:endParaRPr lang="en-GB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N</a:t>
            </a:r>
            <a:r>
              <a:rPr lang="sr-Cyrl-CS" sz="2200" b="1" dirty="0" smtClean="0">
                <a:solidFill>
                  <a:srgbClr val="003399"/>
                </a:solidFill>
                <a:cs typeface="Arial" pitchFamily="34" charset="0"/>
              </a:rPr>
              <a:t>aknade za međunarodne finansijske transakc</a:t>
            </a:r>
            <a:r>
              <a:rPr lang="sr-Latn-CS" sz="2200" b="1" dirty="0" smtClean="0">
                <a:solidFill>
                  <a:srgbClr val="003399"/>
                </a:solidFill>
                <a:cs typeface="Arial" pitchFamily="34" charset="0"/>
              </a:rPr>
              <a:t>ije;</a:t>
            </a:r>
            <a:r>
              <a:rPr lang="en-GB" sz="22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bs-Latn-BA" sz="2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endParaRPr lang="sr-Latn-BA" sz="2000" dirty="0" smtClean="0">
              <a:solidFill>
                <a:srgbClr val="003399"/>
              </a:solidFill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endParaRPr lang="en-US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en-GB" sz="24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1" y="14732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5075"/>
            <a:ext cx="9144000" cy="682171"/>
          </a:xfr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Prihvatljivi direktni troškovi su:</a:t>
            </a:r>
            <a:endParaRPr lang="en-GB" b="1" dirty="0" smtClean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09790" y="1669142"/>
            <a:ext cx="8591550" cy="4847772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3399"/>
              </a:buClr>
              <a:buSzPct val="100000"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Bankarski troškovi otvaranja i vođenja računa, ako implementacija zahtijeva postojanje istog;</a:t>
            </a:r>
          </a:p>
          <a:p>
            <a:pPr>
              <a:lnSpc>
                <a:spcPct val="80000"/>
              </a:lnSpc>
              <a:buClr>
                <a:srgbClr val="003399"/>
              </a:buClr>
              <a:buSzPct val="100000"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Troškovi pravnih i notarskih usluga, usluge tehničkih i finansijskih eksperata ili troškovi računovodstvenih ili revizijskih usluga, ako su direktno vezani za aktivnost koja se kofinansira i neophodni za implementaciju;</a:t>
            </a:r>
          </a:p>
          <a:p>
            <a:pPr>
              <a:lnSpc>
                <a:spcPct val="80000"/>
              </a:lnSpc>
              <a:buClr>
                <a:srgbClr val="003399"/>
              </a:buClr>
              <a:buSzPct val="100000"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Troškovi bankovnih garancija, ako su iste neophodne u skladu sa nacionalnim ili zakonodavstvom EU;</a:t>
            </a:r>
          </a:p>
          <a:p>
            <a:pPr>
              <a:lnSpc>
                <a:spcPct val="80000"/>
              </a:lnSpc>
              <a:buClr>
                <a:srgbClr val="003399"/>
              </a:buClr>
              <a:buSzPct val="100000"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Troškovi kupovine zemljišta do iznosa od 10% od ukupno utrošenih prihvatljivih sredstava;</a:t>
            </a:r>
          </a:p>
          <a:p>
            <a:pPr>
              <a:lnSpc>
                <a:spcPct val="80000"/>
              </a:lnSpc>
              <a:buClr>
                <a:srgbClr val="003399"/>
              </a:buClr>
              <a:buSzPct val="100000"/>
              <a:buFont typeface="Wingdings" pitchFamily="2" charset="2"/>
              <a:buChar char="q"/>
              <a:defRPr/>
            </a:pPr>
            <a:r>
              <a:rPr lang="it-IT" sz="2000" b="1" dirty="0" smtClean="0">
                <a:solidFill>
                  <a:srgbClr val="003399"/>
                </a:solidFill>
              </a:rPr>
              <a:t>Ako fina</a:t>
            </a:r>
            <a:r>
              <a:rPr lang="sr-Latn-CS" sz="2000" b="1" dirty="0" smtClean="0">
                <a:solidFill>
                  <a:srgbClr val="003399"/>
                </a:solidFill>
              </a:rPr>
              <a:t>n</a:t>
            </a:r>
            <a:r>
              <a:rPr lang="it-IT" sz="2000" b="1" dirty="0" smtClean="0">
                <a:solidFill>
                  <a:srgbClr val="003399"/>
                </a:solidFill>
              </a:rPr>
              <a:t>siranje koje obezbjeđuje Ugovorno tijelo prelazi 100,000,00 EUR</a:t>
            </a:r>
            <a:r>
              <a:rPr lang="sr-Latn-CS" sz="2000" b="1" dirty="0" smtClean="0">
                <a:solidFill>
                  <a:srgbClr val="003399"/>
                </a:solidFill>
              </a:rPr>
              <a:t>,</a:t>
            </a:r>
            <a:r>
              <a:rPr lang="it-IT" sz="2000" b="1" dirty="0" smtClean="0">
                <a:solidFill>
                  <a:srgbClr val="003399"/>
                </a:solidFill>
              </a:rPr>
              <a:t> sprovođenje revizije je obavezno. Izvještaj o rezultatima revizije sprovedene od strane ovlaštenog revizora koji zadovoljava posebne uslove navedene u Opisu poslova za reviziju treba biti načinjen u skladu sa članom 15.6. Opštih uslova za sve ugovore koji se odnose na donacije Evropske unije za vanjske akcije.</a:t>
            </a:r>
            <a:endParaRPr lang="bs-Latn-BA" sz="20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endParaRPr lang="en-GB" sz="18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Tx/>
              <a:buFont typeface="Wingdings" pitchFamily="2" charset="2"/>
              <a:buChar char="v"/>
              <a:defRPr/>
            </a:pPr>
            <a:endParaRPr lang="en-GB" sz="20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Tx/>
              <a:buFont typeface="Wingdings" pitchFamily="2" charset="2"/>
              <a:buChar char="v"/>
              <a:defRPr/>
            </a:pPr>
            <a:endParaRPr lang="en-GB" sz="20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86080" y="149932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6686"/>
            <a:ext cx="8229600" cy="624113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</a:rPr>
              <a:t>PDV</a:t>
            </a:r>
            <a:endParaRPr lang="bs-Latn-BA" sz="4000" b="1" dirty="0">
              <a:solidFill>
                <a:srgbClr val="0033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Clr>
                <a:srgbClr val="003399"/>
              </a:buClr>
              <a:buSzPct val="75000"/>
              <a:buNone/>
              <a:defRPr/>
            </a:pPr>
            <a:r>
              <a:rPr lang="pl-PL" sz="1800" b="1" dirty="0" smtClean="0">
                <a:solidFill>
                  <a:srgbClr val="003399"/>
                </a:solidFill>
                <a:cs typeface="Arial" pitchFamily="34" charset="0"/>
              </a:rPr>
              <a:t>Porezi, uključujući PDV, prihvatljiv su trošak</a:t>
            </a:r>
            <a:r>
              <a:rPr lang="sr-Latn-CS" sz="1800" b="1" dirty="0" smtClean="0">
                <a:solidFill>
                  <a:srgbClr val="003399"/>
                </a:solidFill>
                <a:cs typeface="Arial" pitchFamily="34" charset="0"/>
              </a:rPr>
              <a:t>, </a:t>
            </a:r>
            <a:r>
              <a:rPr lang="pl-PL" sz="1800" b="1" dirty="0" smtClean="0">
                <a:solidFill>
                  <a:srgbClr val="003399"/>
                </a:solidFill>
                <a:cs typeface="Arial" pitchFamily="34" charset="0"/>
              </a:rPr>
              <a:t>ukoliko su ispunjeni sljede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ć</a:t>
            </a:r>
            <a:r>
              <a:rPr lang="pl-PL" sz="1800" b="1" dirty="0" smtClean="0">
                <a:solidFill>
                  <a:srgbClr val="003399"/>
                </a:solidFill>
                <a:cs typeface="Arial" pitchFamily="34" charset="0"/>
              </a:rPr>
              <a:t>i uslovi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:</a:t>
            </a:r>
          </a:p>
          <a:p>
            <a:pPr lvl="1"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§"/>
              <a:defRPr/>
            </a:pPr>
            <a:r>
              <a:rPr lang="bs-Latn-BA" sz="1800" b="1" dirty="0" smtClean="0">
                <a:solidFill>
                  <a:srgbClr val="003399"/>
                </a:solidFill>
                <a:cs typeface="Arial" pitchFamily="34" charset="0"/>
              </a:rPr>
              <a:t>Na bilo koji način je onemogućen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 povra</a:t>
            </a:r>
            <a:r>
              <a:rPr lang="bs-Latn-BA" sz="1800" b="1" dirty="0" smtClean="0">
                <a:solidFill>
                  <a:srgbClr val="003399"/>
                </a:solidFill>
                <a:cs typeface="Arial" pitchFamily="34" charset="0"/>
              </a:rPr>
              <a:t>t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;</a:t>
            </a:r>
          </a:p>
          <a:p>
            <a:pPr lvl="1"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§"/>
              <a:defRPr/>
            </a:pPr>
            <a:r>
              <a:rPr lang="bs-Latn-BA" sz="1800" b="1" dirty="0" smtClean="0">
                <a:solidFill>
                  <a:srgbClr val="003399"/>
                </a:solidFill>
                <a:cs typeface="Arial" pitchFamily="34" charset="0"/>
              </a:rPr>
              <a:t>U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tvrđeno je da su napravljeni od strane finalnog korisnika</a:t>
            </a:r>
            <a:r>
              <a:rPr lang="sr-Latn-CS" sz="18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i</a:t>
            </a:r>
            <a:endParaRPr lang="sr-Latn-BA" sz="18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lvl="1">
              <a:lnSpc>
                <a:spcPct val="80000"/>
              </a:lnSpc>
              <a:buClr>
                <a:srgbClr val="003399"/>
              </a:buClr>
              <a:buSzPct val="75000"/>
              <a:buFont typeface="Wingdings" pitchFamily="2" charset="2"/>
              <a:buChar char="§"/>
              <a:defRPr/>
            </a:pPr>
            <a:r>
              <a:rPr lang="bs-Latn-BA" sz="1800" b="1" dirty="0" smtClean="0">
                <a:solidFill>
                  <a:srgbClr val="003399"/>
                </a:solidFill>
                <a:cs typeface="Arial" pitchFamily="34" charset="0"/>
              </a:rPr>
              <a:t>J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asno su navedeni u </a:t>
            </a:r>
            <a:r>
              <a:rPr lang="sr-Latn-CS" sz="1800" b="1" dirty="0" smtClean="0">
                <a:solidFill>
                  <a:srgbClr val="003399"/>
                </a:solidFill>
                <a:cs typeface="Arial" pitchFamily="34" charset="0"/>
              </a:rPr>
              <a:t>prijedlogu</a:t>
            </a:r>
            <a:r>
              <a:rPr lang="sr-Cyrl-CS" sz="1800" b="1" dirty="0" smtClean="0">
                <a:solidFill>
                  <a:srgbClr val="003399"/>
                </a:solidFill>
                <a:cs typeface="Arial" pitchFamily="34" charset="0"/>
              </a:rPr>
              <a:t> projekta</a:t>
            </a:r>
            <a:r>
              <a:rPr lang="sr-Latn-CS" sz="1800" b="1" dirty="0" smtClean="0">
                <a:solidFill>
                  <a:srgbClr val="003399"/>
                </a:solidFill>
                <a:cs typeface="Arial" pitchFamily="34" charset="0"/>
              </a:rPr>
              <a:t>.</a:t>
            </a:r>
            <a:r>
              <a:rPr lang="en-US" sz="18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sr-Latn-BA" sz="18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>
              <a:buNone/>
            </a:pPr>
            <a:r>
              <a:rPr lang="bs-Latn-BA" sz="1800" b="1" dirty="0" smtClean="0">
                <a:solidFill>
                  <a:srgbClr val="003399"/>
                </a:solidFill>
              </a:rPr>
              <a:t>Aplikanti i partneri ne moraju dokazivati da ne mogu dobiti povrat poreza u sljedećim uslovima:</a:t>
            </a:r>
          </a:p>
          <a:p>
            <a:pPr marL="756000"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</a:rPr>
              <a:t>Ako je iznos poreza manji od 200 EUR, a maksimalan iznos manji od 2,500 EUR, odnosno isti predstavlja ne više od 5% doprinosa Ugovornog tijela;</a:t>
            </a:r>
          </a:p>
          <a:p>
            <a:pPr marL="756000"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</a:rPr>
              <a:t>Ako Korisnik može dokazati da koraci neophodni za povrat poreza iziskuju troškove u zemlji gdje se aktivnosti izvode samo u izoliranim i ad hoc slučajevima, odnosno da troškovi povrata premašuju iznos datog poreza koji se traži od Ugovornog tijela i</a:t>
            </a:r>
          </a:p>
          <a:p>
            <a:pPr marL="756000">
              <a:buFont typeface="Wingdings" pitchFamily="2" charset="2"/>
              <a:buChar char="§"/>
            </a:pPr>
            <a:r>
              <a:rPr lang="bs-Latn-BA" sz="1800" b="1" dirty="0" smtClean="0">
                <a:solidFill>
                  <a:srgbClr val="003399"/>
                </a:solidFill>
              </a:rPr>
              <a:t>Ako je od strane Evropske komisije proglašeno da se zemlja nalazi u kriznoj situaciji u stanju potrebe nakon vanredednog stanja sa izuzetkom perioda važenja proglasa. </a:t>
            </a:r>
          </a:p>
          <a:p>
            <a:pPr>
              <a:buFont typeface="Wingdings" pitchFamily="2" charset="2"/>
              <a:buChar char="§"/>
            </a:pPr>
            <a:endParaRPr lang="bs-Latn-BA" sz="2000" b="1" dirty="0">
              <a:solidFill>
                <a:srgbClr val="003399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29773" y="145868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14400"/>
            <a:ext cx="9144000" cy="1015999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Nepredviđeni troškovi</a:t>
            </a:r>
            <a:b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(</a:t>
            </a:r>
            <a:r>
              <a:rPr lang="bs-Latn-BA" sz="2400" b="1" dirty="0" smtClean="0">
                <a:solidFill>
                  <a:srgbClr val="003399"/>
                </a:solidFill>
                <a:cs typeface="Arial" charset="0"/>
              </a:rPr>
              <a:t>sekcija 2.1.5.2. Vodiča)</a:t>
            </a:r>
            <a:endParaRPr lang="en-GB" sz="40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06400" y="2227263"/>
            <a:ext cx="8305800" cy="38687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Nepredviđeni troškovi </a:t>
            </a:r>
            <a:r>
              <a:rPr lang="en-US" sz="2800" b="1" dirty="0" smtClean="0">
                <a:solidFill>
                  <a:srgbClr val="003399"/>
                </a:solidFill>
                <a:effectLst/>
                <a:cs typeface="Arial" charset="0"/>
              </a:rPr>
              <a:t>n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e smiju premašiti</a:t>
            </a:r>
            <a:r>
              <a:rPr lang="en-US" sz="2800" b="1" dirty="0" smtClean="0">
                <a:solidFill>
                  <a:srgbClr val="003399"/>
                </a:solidFill>
                <a:effectLst/>
                <a:cs typeface="Arial" charset="0"/>
              </a:rPr>
              <a:t> 5% 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direktnih prihvatljivih troškova uključenih u budžet projekta</a:t>
            </a:r>
            <a:r>
              <a:rPr lang="en-US" sz="2800" b="1" dirty="0" smtClean="0">
                <a:solidFill>
                  <a:srgbClr val="003399"/>
                </a:solidFill>
                <a:effectLst/>
                <a:cs typeface="Arial" charset="0"/>
              </a:rPr>
              <a:t>. 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sz="28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Ova sredstva se mogu upotrijebiti samo uz prethodno pisano odobrenje od strane Ugovornog tijela.</a:t>
            </a:r>
            <a:endParaRPr lang="en-GB" sz="2800" b="1" dirty="0" smtClean="0">
              <a:solidFill>
                <a:schemeClr val="tx1"/>
              </a:solidFill>
              <a:effectLst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42687" y="201022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725714"/>
            <a:ext cx="7543800" cy="1175657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Prihvatljivi indirektni </a:t>
            </a:r>
            <a:r>
              <a:rPr lang="bs-Latn-BA" sz="4000" b="1" dirty="0" smtClean="0">
                <a:solidFill>
                  <a:srgbClr val="003399"/>
                </a:solidFill>
                <a:cs typeface="Arial" charset="0"/>
              </a:rPr>
              <a:t>troškovi</a:t>
            </a:r>
            <a:br>
              <a:rPr lang="bs-Latn-BA" sz="4000" b="1" dirty="0" smtClean="0">
                <a:solidFill>
                  <a:srgbClr val="003399"/>
                </a:solidFill>
                <a:cs typeface="Arial" charset="0"/>
              </a:rPr>
            </a:br>
            <a:r>
              <a:rPr lang="bs-Latn-BA" sz="4000" b="1" dirty="0" smtClean="0">
                <a:solidFill>
                  <a:srgbClr val="003399"/>
                </a:solidFill>
                <a:cs typeface="Arial" charset="0"/>
              </a:rPr>
              <a:t> </a:t>
            </a:r>
            <a:r>
              <a:rPr lang="bs-Latn-BA" sz="2400" b="1" dirty="0" smtClean="0">
                <a:solidFill>
                  <a:srgbClr val="003399"/>
                </a:solidFill>
                <a:cs typeface="Arial" charset="0"/>
              </a:rPr>
              <a:t>(sekcija 2.1.5.3. Vodiča)</a:t>
            </a:r>
            <a:endParaRPr lang="en-GB" sz="24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06450" y="2432050"/>
            <a:ext cx="7480300" cy="31559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Indirektni troškovi nastali prilikom implementacije projekta mogu biti prihvatljivi kao suma koja </a:t>
            </a:r>
            <a:r>
              <a:rPr lang="en-GB" sz="2800" b="1" dirty="0" smtClean="0">
                <a:solidFill>
                  <a:srgbClr val="003399"/>
                </a:solidFill>
                <a:effectLst/>
                <a:cs typeface="Arial" charset="0"/>
              </a:rPr>
              <a:t>n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e prelazi </a:t>
            </a:r>
            <a:r>
              <a:rPr lang="en-GB" sz="2800" b="1" dirty="0" smtClean="0">
                <a:solidFill>
                  <a:srgbClr val="003399"/>
                </a:solidFill>
                <a:effectLst/>
                <a:cs typeface="Arial" charset="0"/>
              </a:rPr>
              <a:t> 7% 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ukupnih prihvatljivih direktnih troškova</a:t>
            </a:r>
            <a:r>
              <a:rPr lang="en-GB" sz="2800" b="1" dirty="0" smtClean="0">
                <a:solidFill>
                  <a:srgbClr val="003399"/>
                </a:solidFill>
                <a:effectLst/>
                <a:cs typeface="Arial" charset="0"/>
              </a:rPr>
              <a:t>.</a:t>
            </a:r>
          </a:p>
          <a:p>
            <a:pPr algn="ctr" eaLnBrk="1" hangingPunct="1">
              <a:buFont typeface="Wingdings" pitchFamily="2" charset="2"/>
              <a:buNone/>
            </a:pPr>
            <a:endParaRPr lang="en-GB" sz="28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en-GB" sz="28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84629" y="1966686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2171"/>
            <a:ext cx="9144000" cy="1190172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Neprihvatljivi troškovi</a:t>
            </a:r>
            <a:b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bs-Latn-BA" sz="4000" b="1" dirty="0" smtClean="0">
                <a:solidFill>
                  <a:srgbClr val="003399"/>
                </a:solidFill>
                <a:cs typeface="Arial" charset="0"/>
              </a:rPr>
              <a:t> </a:t>
            </a:r>
            <a:r>
              <a:rPr lang="bs-Latn-BA" sz="2400" b="1" dirty="0" smtClean="0">
                <a:solidFill>
                  <a:srgbClr val="003399"/>
                </a:solidFill>
                <a:cs typeface="Arial" charset="0"/>
              </a:rPr>
              <a:t>(sekcija 2.1.5.5. Vodiča) </a:t>
            </a:r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/>
            </a:r>
            <a:b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endParaRPr lang="en-GB" sz="40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435429" y="2220686"/>
            <a:ext cx="8462509" cy="3991202"/>
          </a:xfrm>
        </p:spPr>
        <p:txBody>
          <a:bodyPr/>
          <a:lstStyle/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Porezi, uključujući i PDV (PDV može biti s izuzetkom prihvatljiv);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Carine i uvozne obaveze, ili bilo koje druge naknade</a:t>
            </a:r>
            <a:r>
              <a:rPr lang="en-US" sz="2400" b="1" dirty="0" smtClean="0">
                <a:solidFill>
                  <a:srgbClr val="003399"/>
                </a:solidFill>
                <a:cs typeface="Arial" charset="0"/>
              </a:rPr>
              <a:t>;</a:t>
            </a:r>
            <a:endParaRPr lang="sr-Latn-CS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Kupovina, iznajmljivanje ili lizing zemljišta i postojećih zgrada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;</a:t>
            </a:r>
            <a:endParaRPr lang="sr-Latn-CS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Novčane kazne, finansijski penali, kao i troškovi parničenja;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Operativni troškovi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;</a:t>
            </a:r>
            <a:endParaRPr lang="sr-Latn-CS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Kupovina polovne opreme;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Bankarske provizije, troškovi garancija  i slične provizije   (ovakve provizije mogu biti prihvatljive);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</a:pPr>
            <a:endParaRPr lang="sr-Latn-CS" sz="24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71715" y="1966686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6685"/>
            <a:ext cx="9144000" cy="1146629"/>
          </a:xfrm>
        </p:spPr>
        <p:txBody>
          <a:bodyPr/>
          <a:lstStyle/>
          <a:p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Neprihvatljivi troškovi </a:t>
            </a:r>
            <a:b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bs-Latn-BA" sz="2400" b="1" dirty="0" smtClean="0">
                <a:solidFill>
                  <a:srgbClr val="003399"/>
                </a:solidFill>
                <a:cs typeface="Arial" charset="0"/>
              </a:rPr>
              <a:t>(sekcija 2.1.5.5. Vodiča)</a:t>
            </a:r>
            <a:r>
              <a:rPr lang="bs-Latn-BA" sz="4000" b="1" dirty="0" smtClean="0">
                <a:solidFill>
                  <a:srgbClr val="003399"/>
                </a:solidFill>
                <a:cs typeface="Arial" charset="0"/>
              </a:rPr>
              <a:t> </a:t>
            </a:r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/>
            </a:r>
            <a:b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endParaRPr lang="en-GB" sz="40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493486" y="2017485"/>
            <a:ext cx="8461828" cy="4659086"/>
          </a:xfrm>
        </p:spPr>
        <p:txBody>
          <a:bodyPr/>
          <a:lstStyle/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Gubici izazvani kursnim razlikama;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 Doprinos u naturi;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Troškovi lizinga</a:t>
            </a:r>
            <a:r>
              <a:rPr lang="en-US" sz="2400" b="1" dirty="0" smtClean="0">
                <a:solidFill>
                  <a:srgbClr val="003399"/>
                </a:solidFill>
                <a:cs typeface="Arial" charset="0"/>
              </a:rPr>
              <a:t>;</a:t>
            </a:r>
            <a:endParaRPr lang="sr-Latn-CS" sz="2400" b="1" dirty="0" smtClean="0">
              <a:solidFill>
                <a:srgbClr val="003399"/>
              </a:solidFill>
              <a:cs typeface="Arial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Troškovi nastali usljed deprecijacije valute;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Dugovanja i kamate na dugovanja;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Provizija na gubitke ili potencijalne gubitke;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Kamate;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Troškovi pokriveni u okviru drugog projekta ili programa</a:t>
            </a:r>
            <a:r>
              <a:rPr lang="en-US" sz="2400" b="1" dirty="0" smtClean="0">
                <a:solidFill>
                  <a:srgbClr val="003399"/>
                </a:solidFill>
                <a:cs typeface="Arial" charset="0"/>
              </a:rPr>
              <a:t>;</a:t>
            </a:r>
            <a:endParaRPr lang="sr-Latn-CS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 Kreditiranje trećih lica</a:t>
            </a: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. </a:t>
            </a:r>
            <a:endParaRPr lang="sr-Latn-CS" sz="24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00743" y="18796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25714"/>
            <a:ext cx="9144000" cy="769257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Važno</a:t>
            </a:r>
            <a:r>
              <a:rPr lang="sr-Latn-CS" sz="4000" b="1" dirty="0" smtClean="0">
                <a:solidFill>
                  <a:srgbClr val="003399"/>
                </a:solidFill>
                <a:effectLst/>
                <a:cs typeface="Arial" charset="0"/>
              </a:rPr>
              <a:t>!</a:t>
            </a:r>
            <a:endParaRPr lang="en-GB" sz="40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49155" name="AutoShape 4"/>
          <p:cNvSpPr>
            <a:spLocks noChangeArrowheads="1"/>
          </p:cNvSpPr>
          <p:nvPr/>
        </p:nvSpPr>
        <p:spPr bwMode="auto">
          <a:xfrm>
            <a:off x="447675" y="2065278"/>
            <a:ext cx="8467725" cy="3262432"/>
          </a:xfrm>
          <a:prstGeom prst="flowChartProcess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Korisnik granta ne smije ostvarivati profit kao rezultat sprovođenja aktivnosti koje se finansiraju iz bespovratnih sredstava granta</a:t>
            </a:r>
            <a:r>
              <a:rPr lang="en-US" sz="2400" dirty="0" smtClean="0">
                <a:solidFill>
                  <a:srgbClr val="003399"/>
                </a:solidFill>
                <a:latin typeface="+mn-lt"/>
              </a:rPr>
              <a:t>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</a:pPr>
            <a:endParaRPr lang="en-US" sz="1000" dirty="0" smtClean="0">
              <a:solidFill>
                <a:srgbClr val="FFFF66"/>
              </a:solidFill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</a:pPr>
            <a:endParaRPr lang="en-US" sz="1000" dirty="0" smtClean="0">
              <a:solidFill>
                <a:srgbClr val="FFFF66"/>
              </a:solidFill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Državni službenici i ostali uposlenici u javnoj administraciji na lokalnom i regionalnom nivou mogu učestvovati u pozivu, ali ne mogu pored svojih redovnih plaća u određenim institucijama dodatno biti plaćeni i iz granta.</a:t>
            </a:r>
            <a:r>
              <a:rPr lang="en-US" sz="2400" dirty="0" smtClean="0">
                <a:solidFill>
                  <a:srgbClr val="003399"/>
                </a:solidFill>
                <a:latin typeface="+mn-lt"/>
              </a:rPr>
              <a:t>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GB" sz="2400" dirty="0">
              <a:solidFill>
                <a:srgbClr val="FFFF66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71715" y="1545771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5" name="Rectangle 3"/>
          <p:cNvSpPr>
            <a:spLocks noGrp="1" noChangeArrowheads="1"/>
          </p:cNvSpPr>
          <p:nvPr>
            <p:ph idx="1"/>
          </p:nvPr>
        </p:nvSpPr>
        <p:spPr>
          <a:xfrm>
            <a:off x="471488" y="1981200"/>
            <a:ext cx="8474075" cy="338931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GB" sz="24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GB" sz="3600" b="1" i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bs-Latn-BA" sz="4000" b="1" dirty="0" smtClean="0">
                <a:solidFill>
                  <a:srgbClr val="003399"/>
                </a:solidFill>
                <a:effectLst/>
                <a:latin typeface="+mj-lt"/>
                <a:cs typeface="Arial" pitchFamily="34" charset="0"/>
              </a:rPr>
              <a:t>KAKO SE PRIJAVITI I KOJE PROCEDURE SLIJEDITI</a:t>
            </a:r>
            <a:r>
              <a:rPr lang="en-US" sz="4000" b="1" dirty="0" smtClean="0">
                <a:solidFill>
                  <a:srgbClr val="003399"/>
                </a:solidFill>
                <a:effectLst/>
                <a:latin typeface="+mj-lt"/>
                <a:cs typeface="Arial" pitchFamily="34" charset="0"/>
              </a:rPr>
              <a:t>?</a:t>
            </a:r>
            <a:endParaRPr lang="en-GB" sz="4000" b="1" dirty="0" smtClean="0">
              <a:solidFill>
                <a:srgbClr val="003399"/>
              </a:solidFill>
              <a:effectLst/>
              <a:latin typeface="+mj-lt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GB" sz="4000" b="1" dirty="0" smtClean="0">
              <a:solidFill>
                <a:srgbClr val="003399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83771"/>
            <a:ext cx="9144000" cy="783772"/>
          </a:xfrm>
        </p:spPr>
        <p:txBody>
          <a:bodyPr/>
          <a:lstStyle/>
          <a:p>
            <a:pPr algn="ctr" eaLnBrk="1" hangingPunct="1"/>
            <a:r>
              <a:rPr lang="en-US" sz="4000" dirty="0" smtClean="0">
                <a:solidFill>
                  <a:srgbClr val="FFFF66"/>
                </a:solidFill>
                <a:effectLst/>
                <a:latin typeface="Garamond" pitchFamily="18" charset="0"/>
              </a:rPr>
              <a:t>	</a:t>
            </a:r>
            <a:r>
              <a:rPr lang="bs-Latn-BA" sz="4000" b="1" dirty="0" smtClean="0">
                <a:solidFill>
                  <a:srgbClr val="003399"/>
                </a:solidFill>
                <a:effectLst/>
              </a:rPr>
              <a:t>Tijela nadležna za ugovaranje</a:t>
            </a:r>
            <a:endParaRPr lang="bs-Latn-BA" sz="4000" b="1" noProof="1" smtClean="0">
              <a:solidFill>
                <a:srgbClr val="003399"/>
              </a:solidFill>
              <a:effectLst/>
            </a:endParaRPr>
          </a:p>
        </p:txBody>
      </p:sp>
      <p:sp>
        <p:nvSpPr>
          <p:cNvPr id="11267" name="KMA1D1FEAF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27738" y="1828801"/>
            <a:ext cx="2942091" cy="1872342"/>
          </a:xfrm>
          <a:prstGeom prst="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</p:spPr>
        <p:txBody>
          <a:bodyPr lIns="42981" tIns="43280" rIns="42981" bIns="43280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dirty="0" smtClean="0">
                <a:solidFill>
                  <a:srgbClr val="003399"/>
                </a:solidFill>
                <a:latin typeface="+mn-lt"/>
              </a:rPr>
              <a:t>DEU</a:t>
            </a:r>
            <a:r>
              <a:rPr lang="en-GB" dirty="0" smtClean="0">
                <a:solidFill>
                  <a:srgbClr val="003399"/>
                </a:solidFill>
                <a:latin typeface="+mn-lt"/>
              </a:rPr>
              <a:t> 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Srbija</a:t>
            </a:r>
            <a:endParaRPr lang="en-GB" dirty="0">
              <a:solidFill>
                <a:srgbClr val="003399"/>
              </a:solidFill>
              <a:latin typeface="+mn-lt"/>
            </a:endParaRPr>
          </a:p>
          <a:p>
            <a:pPr algn="just">
              <a:spcBef>
                <a:spcPts val="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dirty="0" smtClean="0">
                <a:solidFill>
                  <a:srgbClr val="003399"/>
                </a:solidFill>
                <a:latin typeface="+mn-lt"/>
              </a:rPr>
              <a:t>Delegacija </a:t>
            </a:r>
            <a:r>
              <a:rPr lang="sr-Latn-CS" dirty="0">
                <a:solidFill>
                  <a:srgbClr val="003399"/>
                </a:solidFill>
                <a:latin typeface="+mn-lt"/>
              </a:rPr>
              <a:t>E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vropske unije </a:t>
            </a:r>
            <a:r>
              <a:rPr lang="sr-Latn-CS" dirty="0">
                <a:solidFill>
                  <a:srgbClr val="003399"/>
                </a:solidFill>
                <a:latin typeface="+mn-lt"/>
              </a:rPr>
              <a:t>u Srbiji je odgovorna za pitanja ugovaranja i 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plaćanja, </a:t>
            </a:r>
            <a:r>
              <a:rPr lang="sr-Latn-CS" dirty="0">
                <a:solidFill>
                  <a:srgbClr val="003399"/>
                </a:solidFill>
                <a:latin typeface="+mn-lt"/>
              </a:rPr>
              <a:t>uključujući i potpisivanje 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grant ugovora sa korisnicima.</a:t>
            </a:r>
            <a:endParaRPr lang="sr-Latn-CS" dirty="0">
              <a:solidFill>
                <a:srgbClr val="003399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lang="sr-Latn-C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1268" name="KMA1D1FEAF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7588" y="4456113"/>
            <a:ext cx="2872241" cy="2017258"/>
          </a:xfrm>
          <a:prstGeom prst="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</p:spPr>
        <p:txBody>
          <a:bodyPr lIns="42981" tIns="43280" rIns="42981" bIns="43280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dirty="0" smtClean="0">
                <a:solidFill>
                  <a:srgbClr val="003399"/>
                </a:solidFill>
                <a:latin typeface="+mn-lt"/>
              </a:rPr>
              <a:t>DEU</a:t>
            </a:r>
            <a:r>
              <a:rPr lang="en-GB" dirty="0" smtClean="0">
                <a:solidFill>
                  <a:srgbClr val="003399"/>
                </a:solidFill>
                <a:latin typeface="+mn-lt"/>
              </a:rPr>
              <a:t> 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BiH</a:t>
            </a:r>
            <a:endParaRPr lang="en-GB" dirty="0">
              <a:solidFill>
                <a:srgbClr val="003399"/>
              </a:solidFill>
              <a:latin typeface="+mn-lt"/>
            </a:endParaRPr>
          </a:p>
          <a:p>
            <a:pPr algn="just">
              <a:spcBef>
                <a:spcPts val="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dirty="0" smtClean="0">
                <a:solidFill>
                  <a:srgbClr val="003399"/>
                </a:solidFill>
                <a:latin typeface="+mn-lt"/>
              </a:rPr>
              <a:t>Delegacija </a:t>
            </a:r>
            <a:r>
              <a:rPr lang="sr-Latn-CS" dirty="0">
                <a:solidFill>
                  <a:srgbClr val="003399"/>
                </a:solidFill>
                <a:latin typeface="+mn-lt"/>
              </a:rPr>
              <a:t>E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vropske unije u </a:t>
            </a:r>
            <a:r>
              <a:rPr lang="sr-Latn-CS" dirty="0">
                <a:solidFill>
                  <a:srgbClr val="003399"/>
                </a:solidFill>
                <a:latin typeface="+mn-lt"/>
              </a:rPr>
              <a:t>Bosni i Hercegovini  je odgovorna za pitanja ugovaranja i 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plaćanja, </a:t>
            </a:r>
            <a:r>
              <a:rPr lang="sr-Latn-CS" dirty="0">
                <a:solidFill>
                  <a:srgbClr val="003399"/>
                </a:solidFill>
                <a:latin typeface="+mn-lt"/>
              </a:rPr>
              <a:t>uključujući i potpisivanje 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grant ugovora sa korisnicima.</a:t>
            </a:r>
            <a:endParaRPr lang="sr-Latn-CS" dirty="0">
              <a:solidFill>
                <a:srgbClr val="003399"/>
              </a:solidFill>
              <a:latin typeface="+mn-lt"/>
            </a:endParaRPr>
          </a:p>
          <a:p>
            <a:pPr marL="2057400" lvl="4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sr-Latn-C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33230" name="Freeform 14"/>
          <p:cNvSpPr>
            <a:spLocks/>
          </p:cNvSpPr>
          <p:nvPr/>
        </p:nvSpPr>
        <p:spPr bwMode="auto">
          <a:xfrm>
            <a:off x="230188" y="1916113"/>
            <a:ext cx="5786437" cy="3917950"/>
          </a:xfrm>
          <a:custGeom>
            <a:avLst/>
            <a:gdLst/>
            <a:ahLst/>
            <a:cxnLst>
              <a:cxn ang="0">
                <a:pos x="0" y="2047"/>
              </a:cxn>
              <a:cxn ang="0">
                <a:pos x="0" y="630"/>
              </a:cxn>
              <a:cxn ang="0">
                <a:pos x="1632" y="630"/>
              </a:cxn>
              <a:cxn ang="0">
                <a:pos x="2840" y="106"/>
              </a:cxn>
              <a:cxn ang="0">
                <a:pos x="2840" y="0"/>
              </a:cxn>
              <a:cxn ang="0">
                <a:pos x="3264" y="338"/>
              </a:cxn>
              <a:cxn ang="0">
                <a:pos x="2838" y="706"/>
              </a:cxn>
              <a:cxn ang="0">
                <a:pos x="2838" y="584"/>
              </a:cxn>
              <a:cxn ang="0">
                <a:pos x="1632" y="1088"/>
              </a:cxn>
              <a:cxn ang="0">
                <a:pos x="1626" y="1583"/>
              </a:cxn>
              <a:cxn ang="0">
                <a:pos x="2841" y="2099"/>
              </a:cxn>
              <a:cxn ang="0">
                <a:pos x="2841" y="1997"/>
              </a:cxn>
              <a:cxn ang="0">
                <a:pos x="3264" y="2297"/>
              </a:cxn>
              <a:cxn ang="0">
                <a:pos x="2841" y="2663"/>
              </a:cxn>
              <a:cxn ang="0">
                <a:pos x="2838" y="2558"/>
              </a:cxn>
              <a:cxn ang="0">
                <a:pos x="1625" y="2052"/>
              </a:cxn>
              <a:cxn ang="0">
                <a:pos x="0" y="2047"/>
              </a:cxn>
            </a:cxnLst>
            <a:rect l="0" t="0" r="r" b="b"/>
            <a:pathLst>
              <a:path w="3264" h="2663">
                <a:moveTo>
                  <a:pt x="0" y="2047"/>
                </a:moveTo>
                <a:lnTo>
                  <a:pt x="0" y="630"/>
                </a:lnTo>
                <a:lnTo>
                  <a:pt x="1632" y="630"/>
                </a:lnTo>
                <a:cubicBezTo>
                  <a:pt x="1922" y="380"/>
                  <a:pt x="2458" y="27"/>
                  <a:pt x="2840" y="106"/>
                </a:cubicBezTo>
                <a:lnTo>
                  <a:pt x="2840" y="0"/>
                </a:lnTo>
                <a:lnTo>
                  <a:pt x="3264" y="338"/>
                </a:lnTo>
                <a:lnTo>
                  <a:pt x="2838" y="706"/>
                </a:lnTo>
                <a:lnTo>
                  <a:pt x="2838" y="584"/>
                </a:lnTo>
                <a:cubicBezTo>
                  <a:pt x="2259" y="578"/>
                  <a:pt x="1889" y="990"/>
                  <a:pt x="1632" y="1088"/>
                </a:cubicBezTo>
                <a:lnTo>
                  <a:pt x="1626" y="1583"/>
                </a:lnTo>
                <a:cubicBezTo>
                  <a:pt x="1890" y="1724"/>
                  <a:pt x="2409" y="2136"/>
                  <a:pt x="2841" y="2099"/>
                </a:cubicBezTo>
                <a:lnTo>
                  <a:pt x="2841" y="1997"/>
                </a:lnTo>
                <a:lnTo>
                  <a:pt x="3264" y="2297"/>
                </a:lnTo>
                <a:lnTo>
                  <a:pt x="2841" y="2663"/>
                </a:lnTo>
                <a:lnTo>
                  <a:pt x="2838" y="2558"/>
                </a:lnTo>
                <a:cubicBezTo>
                  <a:pt x="2682" y="2631"/>
                  <a:pt x="2274" y="2552"/>
                  <a:pt x="1625" y="2052"/>
                </a:cubicBezTo>
                <a:cubicBezTo>
                  <a:pt x="836" y="2052"/>
                  <a:pt x="0" y="2047"/>
                  <a:pt x="0" y="20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lIns="101882" tIns="50941" rIns="101882" bIns="50941" anchor="ctr"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bs-Latn-BA"/>
          </a:p>
        </p:txBody>
      </p:sp>
      <p:sp>
        <p:nvSpPr>
          <p:cNvPr id="1033231" name="KMA1D1FEAF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3829" y="2886758"/>
            <a:ext cx="2522538" cy="19465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42981" tIns="43280" rIns="42981" bIns="43280" anchor="ctr"/>
          <a:lstStyle/>
          <a:p>
            <a:pPr marL="130175" indent="-130175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bs-Latn-BA" sz="2800" dirty="0">
                <a:solidFill>
                  <a:srgbClr val="003399"/>
                </a:solidFill>
                <a:latin typeface="+mn-lt"/>
              </a:rPr>
              <a:t>Tijela nadležna za ugovaranje</a:t>
            </a:r>
            <a:endParaRPr lang="en-US" sz="28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11271" name="Text Box 16"/>
          <p:cNvSpPr txBox="1">
            <a:spLocks noChangeArrowheads="1"/>
          </p:cNvSpPr>
          <p:nvPr/>
        </p:nvSpPr>
        <p:spPr bwMode="auto">
          <a:xfrm>
            <a:off x="4481513" y="2314137"/>
            <a:ext cx="1063625" cy="394578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lIns="42981" tIns="42981" rIns="42981" bIns="42981" anchor="ctr">
            <a:spAutoFit/>
          </a:bodyPr>
          <a:lstStyle/>
          <a:p>
            <a:pPr algn="ctr" defTabSz="858838" eaLnBrk="0" hangingPunct="0">
              <a:spcBef>
                <a:spcPct val="50000"/>
              </a:spcBef>
            </a:pPr>
            <a:r>
              <a:rPr lang="bs-Latn-BA" sz="2000" dirty="0">
                <a:solidFill>
                  <a:srgbClr val="003399"/>
                </a:solidFill>
                <a:latin typeface="Arial" charset="0"/>
              </a:rPr>
              <a:t>Srbija</a:t>
            </a:r>
            <a:endParaRPr lang="en-US" sz="2000" dirty="0">
              <a:solidFill>
                <a:srgbClr val="003399"/>
              </a:solidFill>
              <a:latin typeface="Arial" charset="0"/>
            </a:endParaRPr>
          </a:p>
        </p:txBody>
      </p:sp>
      <p:sp>
        <p:nvSpPr>
          <p:cNvPr id="11272" name="Text Box 17"/>
          <p:cNvSpPr txBox="1">
            <a:spLocks noChangeArrowheads="1"/>
          </p:cNvSpPr>
          <p:nvPr/>
        </p:nvSpPr>
        <p:spPr bwMode="auto">
          <a:xfrm>
            <a:off x="4194175" y="5084324"/>
            <a:ext cx="1249363" cy="394578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lIns="42981" tIns="42981" rIns="42981" bIns="42981" anchor="ctr">
            <a:spAutoFit/>
          </a:bodyPr>
          <a:lstStyle/>
          <a:p>
            <a:pPr algn="ctr" defTabSz="858838" eaLnBrk="0" hangingPunct="0">
              <a:spcBef>
                <a:spcPct val="50000"/>
              </a:spcBef>
            </a:pPr>
            <a:r>
              <a:rPr lang="bs-Latn-BA" sz="2000" dirty="0">
                <a:solidFill>
                  <a:srgbClr val="003399"/>
                </a:solidFill>
                <a:latin typeface="+mn-lt"/>
              </a:rPr>
              <a:t>B i H</a:t>
            </a:r>
            <a:endParaRPr lang="en-US" sz="2000" dirty="0">
              <a:solidFill>
                <a:srgbClr val="003399"/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57200" y="16764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67657"/>
            <a:ext cx="8229600" cy="667657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BA" sz="4000" b="1" dirty="0" smtClean="0">
                <a:solidFill>
                  <a:srgbClr val="003399"/>
                </a:solidFill>
                <a:cs typeface="Arial" pitchFamily="34" charset="0"/>
              </a:rPr>
              <a:t>PADOR</a:t>
            </a:r>
            <a:endParaRPr lang="en-US" sz="4000" b="1" dirty="0" smtClean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142339" name="Rectangle 3"/>
          <p:cNvSpPr>
            <a:spLocks noGrp="1" noChangeArrowheads="1"/>
          </p:cNvSpPr>
          <p:nvPr>
            <p:ph idx="1"/>
          </p:nvPr>
        </p:nvSpPr>
        <p:spPr>
          <a:xfrm>
            <a:off x="457199" y="1600200"/>
            <a:ext cx="8440057" cy="363945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it-IT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PADOR je internet baza podataka u kojoj se organizacije registruju i redovno ažuriraju svoje podatke</a:t>
            </a:r>
            <a:r>
              <a:rPr lang="sr-Latn-CS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</a:t>
            </a:r>
            <a:r>
              <a:rPr lang="en-US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sr-Latn-BA" sz="21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it-IT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Podaci postavljeni od strane organizacije u PADOR-u se koriste od strane Evropske komisije</a:t>
            </a:r>
            <a:r>
              <a:rPr lang="sr-Latn-CS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</a:t>
            </a:r>
            <a:r>
              <a:rPr lang="it-IT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sr-Latn-BA" sz="21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pl-PL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Organizacije dobijaju svoj registracijski broj na EuropeAid-u (</a:t>
            </a:r>
            <a:r>
              <a:rPr lang="pl-PL" sz="2100" b="1" i="1" dirty="0" smtClean="0">
                <a:solidFill>
                  <a:srgbClr val="003399"/>
                </a:solidFill>
                <a:effectLst/>
                <a:cs typeface="Arial" pitchFamily="34" charset="0"/>
              </a:rPr>
              <a:t>EuropeAid ID</a:t>
            </a:r>
            <a:r>
              <a:rPr lang="pl-PL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) nakon završetka procesa registracije.</a:t>
            </a:r>
            <a:r>
              <a:rPr lang="en-US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sr-Latn-BA" sz="21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pl-PL" altLang="ja-JP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Prije nego započnete registraciju svoje organizacije u PADOR-u, molimo vas da provjerite: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l-PL" altLang="ja-JP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	- često postavljana pitanja (FAQ);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l-PL" altLang="ja-JP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	- upustvo za PADOR korisnike i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l-PL" altLang="ja-JP" sz="21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	- elektronsku obuku (the e-training).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altLang="ja-JP" sz="2100" b="1" u="sng" dirty="0" smtClean="0">
                <a:solidFill>
                  <a:srgbClr val="003399"/>
                </a:solidFill>
                <a:ea typeface="ＭＳ Ｐゴシック" charset="-128"/>
                <a:cs typeface="Arial" pitchFamily="34" charset="0"/>
                <a:hlinkClick r:id="rId2"/>
              </a:rPr>
              <a:t>http://ec.europa.eu/europeaid/work/onlineservices/pador/index_en.htm</a:t>
            </a:r>
            <a:endParaRPr lang="pl-PL" altLang="ja-JP" sz="21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BA" sz="2100" b="1" dirty="0" smtClean="0">
              <a:latin typeface="Garamond" pitchFamily="18" charset="0"/>
            </a:endParaRPr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885372" y="5268686"/>
            <a:ext cx="7214054" cy="107405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endParaRPr lang="sr-Latn-BA" sz="3200" dirty="0" smtClean="0">
              <a:solidFill>
                <a:srgbClr val="003399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sr-Latn-BA" sz="3200" dirty="0" smtClean="0">
                <a:solidFill>
                  <a:srgbClr val="003399"/>
                </a:solidFill>
                <a:latin typeface="+mj-lt"/>
                <a:cs typeface="Arial" pitchFamily="34" charset="0"/>
              </a:rPr>
              <a:t>Registracija </a:t>
            </a:r>
            <a:r>
              <a:rPr lang="sr-Latn-BA" sz="3200" dirty="0">
                <a:solidFill>
                  <a:srgbClr val="003399"/>
                </a:solidFill>
                <a:latin typeface="+mj-lt"/>
                <a:cs typeface="Arial" pitchFamily="34" charset="0"/>
              </a:rPr>
              <a:t>za ovaj poziv nije </a:t>
            </a:r>
            <a:r>
              <a:rPr lang="sr-Latn-BA" sz="3200" dirty="0" smtClean="0">
                <a:solidFill>
                  <a:srgbClr val="003399"/>
                </a:solidFill>
                <a:latin typeface="+mj-lt"/>
                <a:cs typeface="Arial" pitchFamily="34" charset="0"/>
              </a:rPr>
              <a:t>obavezna.</a:t>
            </a:r>
            <a:endParaRPr lang="en-US" sz="3200" dirty="0">
              <a:solidFill>
                <a:srgbClr val="003399"/>
              </a:solidFill>
              <a:latin typeface="+mj-lt"/>
              <a:cs typeface="Arial" pitchFamily="34" charset="0"/>
            </a:endParaRPr>
          </a:p>
          <a:p>
            <a:pPr algn="ctr">
              <a:defRPr/>
            </a:pPr>
            <a:endParaRPr lang="en-US" sz="2400" dirty="0">
              <a:solidFill>
                <a:srgbClr val="003399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28172" y="1429656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6686"/>
            <a:ext cx="8229600" cy="720951"/>
          </a:xfrm>
        </p:spPr>
        <p:txBody>
          <a:bodyPr/>
          <a:lstStyle/>
          <a:p>
            <a:pPr algn="ctr">
              <a:defRPr/>
            </a:pPr>
            <a:r>
              <a:rPr lang="sr-Latn-BA" sz="4000" b="1" dirty="0" smtClean="0">
                <a:solidFill>
                  <a:srgbClr val="003399"/>
                </a:solidFill>
                <a:cs typeface="Arial" pitchFamily="34" charset="0"/>
              </a:rPr>
              <a:t>Aplikacioni formular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4571"/>
            <a:ext cx="8229600" cy="4021592"/>
          </a:xfrm>
        </p:spPr>
        <p:txBody>
          <a:bodyPr/>
          <a:lstStyle/>
          <a:p>
            <a:pPr algn="ctr" eaLnBrk="1" hangingPunct="1">
              <a:buClr>
                <a:srgbClr val="003399"/>
              </a:buClr>
              <a:buSzPct val="75000"/>
              <a:buNone/>
              <a:defRPr/>
            </a:pP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Excel format dostupan na:</a:t>
            </a:r>
          </a:p>
          <a:p>
            <a:pPr eaLnBrk="1" hangingPunct="1"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endParaRPr lang="sr-Latn-BA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algn="ctr" eaLnBrk="1" hangingPunct="1">
              <a:buClr>
                <a:srgbClr val="003399"/>
              </a:buClr>
              <a:buSzPct val="75000"/>
              <a:buNone/>
              <a:defRPr/>
            </a:pPr>
            <a:r>
              <a:rPr lang="sr-Latn-BA" sz="2000" b="1" dirty="0" smtClean="0">
                <a:solidFill>
                  <a:srgbClr val="003399"/>
                </a:solidFill>
                <a:cs typeface="Arial" pitchFamily="34" charset="0"/>
                <a:hlinkClick r:id="rId2"/>
              </a:rPr>
              <a:t>www.srb-bih.org</a:t>
            </a:r>
            <a:endParaRPr lang="sr-Latn-BA" sz="20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algn="ctr" eaLnBrk="1" hangingPunct="1">
              <a:buClr>
                <a:srgbClr val="003399"/>
              </a:buClr>
              <a:buSzPct val="75000"/>
              <a:buNone/>
              <a:defRPr/>
            </a:pPr>
            <a:r>
              <a:rPr lang="sr-Latn-BA" sz="2000" b="1" dirty="0" smtClean="0">
                <a:solidFill>
                  <a:srgbClr val="003399"/>
                </a:solidFill>
                <a:cs typeface="Arial" pitchFamily="34" charset="0"/>
                <a:hlinkClick r:id="rId3"/>
              </a:rPr>
              <a:t>www.evropa.gov.rs</a:t>
            </a:r>
            <a:endParaRPr lang="sr-Latn-BA" sz="20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algn="ctr" eaLnBrk="1" hangingPunct="1">
              <a:buClr>
                <a:srgbClr val="003399"/>
              </a:buClr>
              <a:buSzPct val="75000"/>
              <a:buNone/>
              <a:defRPr/>
            </a:pPr>
            <a:r>
              <a:rPr lang="sr-Latn-BA" sz="2000" b="1" dirty="0" smtClean="0">
                <a:solidFill>
                  <a:srgbClr val="003399"/>
                </a:solidFill>
                <a:effectLst/>
                <a:cs typeface="Arial" pitchFamily="34" charset="0"/>
                <a:hlinkClick r:id="rId4"/>
              </a:rPr>
              <a:t>www.dei.gov.ba</a:t>
            </a:r>
            <a:endParaRPr lang="sr-Latn-BA" sz="20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algn="ctr" eaLnBrk="1" hangingPunct="1">
              <a:buClr>
                <a:srgbClr val="003399"/>
              </a:buClr>
              <a:buSzPct val="75000"/>
              <a:buNone/>
              <a:defRPr/>
            </a:pPr>
            <a:r>
              <a:rPr lang="sr-Latn-BA" sz="2000" b="1" dirty="0" smtClean="0">
                <a:solidFill>
                  <a:srgbClr val="003399"/>
                </a:solidFill>
                <a:cs typeface="Arial" pitchFamily="34" charset="0"/>
                <a:hlinkClick r:id="rId5"/>
              </a:rPr>
              <a:t>http://ec.europa.eu/europeaid/work/funding/index_en.htm</a:t>
            </a:r>
            <a:endParaRPr lang="sr-Latn-BA" sz="20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algn="ctr" eaLnBrk="1" hangingPunct="1">
              <a:buClr>
                <a:srgbClr val="003399"/>
              </a:buClr>
              <a:buSzPct val="75000"/>
              <a:buNone/>
              <a:defRPr/>
            </a:pP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</a:p>
          <a:p>
            <a:pPr>
              <a:defRPr/>
            </a:pPr>
            <a:endParaRPr lang="bs-Latn-BA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29772" y="145868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1200"/>
            <a:ext cx="9144000" cy="740229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Važno</a:t>
            </a:r>
            <a:r>
              <a:rPr lang="sr-Latn-CS" sz="4000" b="1" dirty="0" smtClean="0">
                <a:solidFill>
                  <a:srgbClr val="003399"/>
                </a:solidFill>
                <a:effectLst/>
                <a:cs typeface="Arial" charset="0"/>
              </a:rPr>
              <a:t>!</a:t>
            </a:r>
            <a:endParaRPr lang="en-GB" sz="40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1004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95313" y="2540000"/>
            <a:ext cx="8207375" cy="3352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sr-Latn-CS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Aplikacija </a:t>
            </a:r>
            <a:r>
              <a:rPr lang="bs-Latn-BA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se mora predati na obrascu koji se nalazi u prilogu ovog uputstva </a:t>
            </a:r>
            <a:r>
              <a:rPr lang="en-GB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bs-Latn-BA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Prilog</a:t>
            </a:r>
            <a:r>
              <a:rPr lang="en-GB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A);</a:t>
            </a:r>
            <a:endParaRPr lang="bs-Latn-BA" sz="2000" b="1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None/>
              <a:defRPr/>
            </a:pPr>
            <a:endParaRPr lang="en-GB" sz="10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en-GB" sz="2000" b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r>
              <a:rPr lang="bs-Latn-BA" sz="2000" b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plikacija mora biti na engleskom jeziku</a:t>
            </a:r>
            <a:r>
              <a:rPr lang="en-US" sz="2000" b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US" sz="1000" b="1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US" sz="1000" b="1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bs-Latn-BA" sz="2000" b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Aplikacije pisane rukom neće biti prihvaćene</a:t>
            </a:r>
            <a:r>
              <a:rPr lang="sr-Latn-CS" sz="20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b="1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None/>
              <a:defRPr/>
            </a:pPr>
            <a:endParaRPr lang="en-US" sz="1000" b="1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161834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6685"/>
            <a:ext cx="9144000" cy="103051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en-GB" sz="4000" b="1" dirty="0" smtClean="0">
                <a:solidFill>
                  <a:srgbClr val="003399"/>
                </a:solidFill>
                <a:effectLst/>
                <a:cs typeface="Arial" charset="0"/>
              </a:rPr>
              <a:t>D</a:t>
            </a:r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okumenti koje treba potpisati i staviti pečat:</a:t>
            </a:r>
            <a:endParaRPr lang="en-GB" sz="40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688975" y="1981200"/>
            <a:ext cx="7875588" cy="41433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1000" b="1" dirty="0" smtClean="0">
              <a:solidFill>
                <a:schemeClr val="tx1"/>
              </a:solidFill>
              <a:effectLst/>
              <a:latin typeface="Garamond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cs typeface="Arial" charset="0"/>
              </a:rPr>
              <a:t>Deklaracija aplikanata;</a:t>
            </a:r>
            <a:endParaRPr lang="en-GB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endParaRPr lang="en-GB" sz="12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Izjava o partnerstvu;</a:t>
            </a:r>
            <a:endParaRPr lang="en-GB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endParaRPr lang="en-GB" sz="12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Sporazum o partnerstvu i</a:t>
            </a:r>
            <a:endParaRPr lang="en-GB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endParaRPr lang="en-GB" sz="12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003399"/>
              </a:buClr>
              <a:buSzTx/>
              <a:buFont typeface="Wingdings" pitchFamily="2" charset="2"/>
              <a:buChar char="q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Budžet projekta.</a:t>
            </a:r>
            <a:endParaRPr lang="en-GB" sz="24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SzTx/>
              <a:buFont typeface="Wingdings" pitchFamily="2" charset="2"/>
              <a:buChar char="v"/>
            </a:pPr>
            <a:endParaRPr lang="en-GB" sz="2400" b="1" dirty="0" smtClean="0"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1" y="179251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 Single Corner Rectangle 4"/>
          <p:cNvSpPr/>
          <p:nvPr/>
        </p:nvSpPr>
        <p:spPr>
          <a:xfrm>
            <a:off x="769257" y="4804229"/>
            <a:ext cx="7460343" cy="1422399"/>
          </a:xfrm>
          <a:prstGeom prst="round1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>
                <a:solidFill>
                  <a:srgbClr val="003399"/>
                </a:solidFill>
              </a:rPr>
              <a:t> </a:t>
            </a:r>
            <a:r>
              <a:rPr lang="bs-Latn-BA" sz="2000" dirty="0" smtClean="0">
                <a:solidFill>
                  <a:srgbClr val="003399"/>
                </a:solidFill>
              </a:rPr>
              <a:t>Skenirani, kopirani ili faksirani potpisi i pečati neće biti prihvaćeni.</a:t>
            </a:r>
          </a:p>
          <a:p>
            <a:pPr algn="ctr"/>
            <a:endParaRPr lang="bs-Latn-BA" sz="2000" dirty="0" smtClean="0">
              <a:solidFill>
                <a:srgbClr val="003399"/>
              </a:solidFill>
            </a:endParaRPr>
          </a:p>
          <a:p>
            <a:pPr algn="ctr"/>
            <a:r>
              <a:rPr lang="bs-Latn-BA" sz="2000" dirty="0" smtClean="0">
                <a:solidFill>
                  <a:srgbClr val="003399"/>
                </a:solidFill>
              </a:rPr>
              <a:t>Potpisnik mora biti zakonski zastupnik institucije/organizacije. </a:t>
            </a:r>
            <a:endParaRPr lang="bs-Latn-BA" sz="2000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6686"/>
            <a:ext cx="8229600" cy="1248228"/>
          </a:xfrm>
        </p:spPr>
        <p:txBody>
          <a:bodyPr/>
          <a:lstStyle/>
          <a:p>
            <a:pPr>
              <a:defRPr/>
            </a:pP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Dodatni dokumenti koji se dostavljaju uz aplikaciju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73315" y="19812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075543"/>
            <a:ext cx="8229600" cy="4383314"/>
          </a:xfrm>
        </p:spPr>
        <p:txBody>
          <a:bodyPr/>
          <a:lstStyle/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Statuti ili osnivačka akta aplikanata i svake od partnerskih organizacija;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Kopija najnovijih finansijskih izvještaja aplikanta (bilans stanja i bilans uspjeha za prethodnu finansijsku godinu);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Obrazac o pravnom statusu (</a:t>
            </a:r>
            <a:r>
              <a:rPr lang="bs-Latn-BA" sz="1800" b="1" i="1" dirty="0" smtClean="0">
                <a:solidFill>
                  <a:srgbClr val="003399"/>
                </a:solidFill>
              </a:rPr>
              <a:t>LEF</a:t>
            </a:r>
            <a:r>
              <a:rPr lang="bs-Latn-BA" sz="1800" b="1" dirty="0" smtClean="0">
                <a:solidFill>
                  <a:srgbClr val="003399"/>
                </a:solidFill>
              </a:rPr>
              <a:t>) sa pratećim dokumentima i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 Obrazac o finansijskoj identifikaciji, ovjeren od strane banke preko koje će biti vršeno plaćanje (</a:t>
            </a:r>
            <a:r>
              <a:rPr lang="bs-Latn-BA" sz="1800" b="1" i="1" dirty="0" smtClean="0">
                <a:solidFill>
                  <a:srgbClr val="003399"/>
                </a:solidFill>
              </a:rPr>
              <a:t>FIF</a:t>
            </a:r>
            <a:r>
              <a:rPr lang="bs-Latn-BA" sz="1800" b="1" dirty="0" smtClean="0">
                <a:solidFill>
                  <a:srgbClr val="003399"/>
                </a:solidFill>
              </a:rPr>
              <a:t>).</a:t>
            </a:r>
          </a:p>
          <a:p>
            <a:pPr>
              <a:buClr>
                <a:srgbClr val="003399"/>
              </a:buClr>
              <a:buNone/>
            </a:pPr>
            <a:r>
              <a:rPr lang="bs-Latn-BA" sz="1800" b="1" u="sng" dirty="0" smtClean="0">
                <a:solidFill>
                  <a:srgbClr val="003399"/>
                </a:solidFill>
              </a:rPr>
              <a:t>Za aplikante čiji projekat uključuje izvođenje radova: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Pozitivna odluka o procjeni uticaja na životnu sredinu ili izjava od relevantnog organa da odluka nije neophodna za datu aktivnost;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Dokaz o svojini ili dugoročnom zakupu (10 godina od potpisivanja ugovora) zemljišta/nekretnina;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Idejni projekat ili izvedbeni projekat radova;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Neophodna zakonska odobrenja (lokacijske i građevinske dozvole) i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bs-Latn-BA" sz="1800" b="1" dirty="0" smtClean="0">
                <a:solidFill>
                  <a:srgbClr val="003399"/>
                </a:solidFill>
              </a:rPr>
              <a:t>Predmjer i predračuna radova – obračun u EUR.</a:t>
            </a:r>
            <a:endParaRPr lang="bs-Latn-BA" sz="18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7658"/>
            <a:ext cx="8229600" cy="1277256"/>
          </a:xfrm>
        </p:spPr>
        <p:txBody>
          <a:bodyPr/>
          <a:lstStyle/>
          <a:p>
            <a:pPr>
              <a:defRPr/>
            </a:pP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Dodatni dokumenti koji se dostavljaju uz aplikaciju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73315" y="19812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075543"/>
            <a:ext cx="8396514" cy="4383314"/>
          </a:xfrm>
        </p:spPr>
        <p:txBody>
          <a:bodyPr/>
          <a:lstStyle/>
          <a:p>
            <a:pPr marL="0" algn="ctr">
              <a:buClr>
                <a:srgbClr val="003399"/>
              </a:buClr>
              <a:buNone/>
            </a:pPr>
            <a:r>
              <a:rPr lang="bs-Latn-BA" sz="2400" b="1" dirty="0" smtClean="0">
                <a:solidFill>
                  <a:srgbClr val="003399"/>
                </a:solidFill>
              </a:rPr>
              <a:t>Dodatna dokumentacija može se dostaviti u formi originala, fotokopija i skeniranih verzija (u slučaju fotokopije i skenirane verzije pečati, potpisi i datumi moraju biti jasno vidljivi).</a:t>
            </a:r>
          </a:p>
          <a:p>
            <a:pPr marL="0" algn="ctr">
              <a:buClr>
                <a:srgbClr val="003399"/>
              </a:buClr>
              <a:buNone/>
            </a:pPr>
            <a:endParaRPr lang="bs-Latn-BA" sz="2400" b="1" dirty="0" smtClean="0">
              <a:solidFill>
                <a:srgbClr val="003399"/>
              </a:solidFill>
            </a:endParaRPr>
          </a:p>
          <a:p>
            <a:pPr marL="0" algn="ctr">
              <a:buClr>
                <a:srgbClr val="003399"/>
              </a:buClr>
              <a:buNone/>
            </a:pPr>
            <a:r>
              <a:rPr lang="bs-Latn-BA" sz="2400" b="1" dirty="0" smtClean="0">
                <a:solidFill>
                  <a:srgbClr val="003399"/>
                </a:solidFill>
              </a:rPr>
              <a:t>Obrazac o pravnom statusu (</a:t>
            </a:r>
            <a:r>
              <a:rPr lang="bs-Latn-BA" sz="2400" b="1" i="1" dirty="0" smtClean="0">
                <a:solidFill>
                  <a:srgbClr val="003399"/>
                </a:solidFill>
              </a:rPr>
              <a:t>LEF</a:t>
            </a:r>
            <a:r>
              <a:rPr lang="bs-Latn-BA" sz="2400" b="1" dirty="0" smtClean="0">
                <a:solidFill>
                  <a:srgbClr val="003399"/>
                </a:solidFill>
              </a:rPr>
              <a:t>) i obrazac o finansijskoj identifikaciji (</a:t>
            </a:r>
            <a:r>
              <a:rPr lang="bs-Latn-BA" sz="2400" b="1" i="1" dirty="0" smtClean="0">
                <a:solidFill>
                  <a:srgbClr val="003399"/>
                </a:solidFill>
              </a:rPr>
              <a:t>FIF</a:t>
            </a:r>
            <a:r>
              <a:rPr lang="bs-Latn-BA" sz="2400" b="1" dirty="0" smtClean="0">
                <a:solidFill>
                  <a:srgbClr val="003399"/>
                </a:solidFill>
              </a:rPr>
              <a:t>) moraju biti dostavljeni u originalu.</a:t>
            </a:r>
          </a:p>
          <a:p>
            <a:pPr marL="0" algn="ctr">
              <a:buClr>
                <a:srgbClr val="003399"/>
              </a:buClr>
              <a:buNone/>
            </a:pPr>
            <a:endParaRPr lang="bs-Latn-BA" sz="2400" b="1" dirty="0" smtClean="0">
              <a:solidFill>
                <a:srgbClr val="003399"/>
              </a:solidFill>
            </a:endParaRPr>
          </a:p>
          <a:p>
            <a:pPr marL="0" algn="ctr">
              <a:buClr>
                <a:srgbClr val="003399"/>
              </a:buClr>
              <a:buNone/>
            </a:pPr>
            <a:r>
              <a:rPr lang="bs-Latn-BA" sz="2400" b="1" dirty="0" smtClean="0">
                <a:solidFill>
                  <a:srgbClr val="003399"/>
                </a:solidFill>
              </a:rPr>
              <a:t>Ukoliko dokumentacija nije na našem ili na engleskom jeziku, prevod relevantnih dijelova dokumenta kojim se dokazuje prihvatljivost aplikanta/partnera mora biti priložen</a:t>
            </a:r>
            <a:r>
              <a:rPr lang="en-US" sz="2400" b="1" dirty="0" smtClean="0">
                <a:solidFill>
                  <a:srgbClr val="003399"/>
                </a:solidFill>
              </a:rPr>
              <a:t>.</a:t>
            </a:r>
            <a:endParaRPr lang="bs-Latn-BA" sz="2400" b="1" dirty="0" smtClean="0">
              <a:solidFill>
                <a:srgbClr val="003399"/>
              </a:solidFill>
            </a:endParaRPr>
          </a:p>
          <a:p>
            <a:pPr marL="0">
              <a:buClr>
                <a:srgbClr val="003399"/>
              </a:buClr>
              <a:buNone/>
            </a:pPr>
            <a:endParaRPr lang="bs-Latn-BA" sz="1800" b="1" dirty="0" smtClean="0">
              <a:solidFill>
                <a:srgbClr val="003399"/>
              </a:solidFill>
            </a:endParaRPr>
          </a:p>
          <a:p>
            <a:pPr marL="0">
              <a:buClr>
                <a:srgbClr val="003399"/>
              </a:buClr>
              <a:buNone/>
            </a:pPr>
            <a:endParaRPr lang="bs-Latn-BA" sz="18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54743"/>
            <a:ext cx="9144000" cy="754743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Važno</a:t>
            </a:r>
            <a:r>
              <a:rPr lang="en-GB" sz="4000" b="1" dirty="0" smtClean="0">
                <a:solidFill>
                  <a:srgbClr val="003399"/>
                </a:solidFill>
                <a:effectLst/>
                <a:cs typeface="Arial" charset="0"/>
              </a:rPr>
              <a:t>!</a:t>
            </a:r>
          </a:p>
        </p:txBody>
      </p:sp>
      <p:sp>
        <p:nvSpPr>
          <p:cNvPr id="1009667" name="Rectangle 3"/>
          <p:cNvSpPr>
            <a:spLocks noGrp="1" noChangeArrowheads="1"/>
          </p:cNvSpPr>
          <p:nvPr>
            <p:ph idx="1"/>
          </p:nvPr>
        </p:nvSpPr>
        <p:spPr>
          <a:xfrm>
            <a:off x="392113" y="1851025"/>
            <a:ext cx="8461375" cy="43608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3300"/>
              </a:buClr>
              <a:buSzTx/>
              <a:buFont typeface="Wingdings" pitchFamily="2" charset="2"/>
              <a:buNone/>
              <a:defRPr/>
            </a:pPr>
            <a:endParaRPr lang="en-GB" sz="800" b="1" dirty="0" smtClean="0">
              <a:solidFill>
                <a:schemeClr val="bg1"/>
              </a:solidFill>
              <a:effectLst/>
              <a:latin typeface="Garamond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sr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Aplikacije koje nisu dostavljene lično, preporučenom poštom ili putem kurirske službe, već su poslate na drugi način </a:t>
            </a:r>
            <a:r>
              <a:rPr lang="en-GB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(</a:t>
            </a:r>
            <a:r>
              <a:rPr lang="sr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npr. putem faxa ili e-maila</a:t>
            </a:r>
            <a:r>
              <a:rPr lang="en-GB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) </a:t>
            </a:r>
            <a:r>
              <a:rPr lang="sr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ili isporučene na drugu adresu neće biti prihvaćene</a:t>
            </a:r>
            <a:r>
              <a:rPr lang="en-GB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GB" sz="8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sr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Aplikacije moraju biti dostavljene u 3 odvojeno uvezana primjerka (1 original i </a:t>
            </a:r>
            <a:r>
              <a:rPr lang="sr-Latn-BA" sz="1800" b="1" dirty="0" smtClean="0">
                <a:solidFill>
                  <a:srgbClr val="003399"/>
                </a:solidFill>
                <a:cs typeface="Arial" pitchFamily="34" charset="0"/>
              </a:rPr>
              <a:t>2</a:t>
            </a:r>
            <a:r>
              <a:rPr lang="sr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kopije)</a:t>
            </a:r>
            <a:r>
              <a:rPr lang="en-GB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 </a:t>
            </a:r>
            <a:r>
              <a:rPr lang="bs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Sva tri primjerka, posebno uvezana, moraju biti dostavljena </a:t>
            </a:r>
            <a:r>
              <a:rPr lang="bs-Latn-BA" sz="1800" b="1" u="sng" dirty="0" smtClean="0">
                <a:solidFill>
                  <a:srgbClr val="003399"/>
                </a:solidFill>
                <a:effectLst/>
                <a:cs typeface="Arial" pitchFamily="34" charset="0"/>
              </a:rPr>
              <a:t>u jednoj zajedničkoj koverti</a:t>
            </a:r>
            <a:r>
              <a:rPr lang="bs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 </a:t>
            </a:r>
            <a:endParaRPr lang="en-GB" sz="18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GB" sz="8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sr-Latn-BA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Kompletiran aplikacioni formular, budžet i logički radni okvir moraju biti dostavljeni i u elektronskom formatu </a:t>
            </a:r>
            <a:r>
              <a:rPr lang="en-GB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(CD).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GB" sz="8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pl-PL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Elektronski format mora sadržati </a:t>
            </a:r>
            <a:r>
              <a:rPr lang="pl-PL" sz="1800" b="1" u="sng" dirty="0" smtClean="0">
                <a:solidFill>
                  <a:srgbClr val="003399"/>
                </a:solidFill>
                <a:cs typeface="Arial" pitchFamily="34" charset="0"/>
              </a:rPr>
              <a:t>potpuno ista </a:t>
            </a:r>
            <a:r>
              <a:rPr lang="pl-PL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dokumenta kao u priloženoj štampanoj verziji.</a:t>
            </a:r>
            <a:endParaRPr lang="en-GB" sz="18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GB" sz="8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pl-PL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Kontrolna lista  (dio V Aplikacionog formulara), Izjava od strane aplikanata (dio VI Aplikacionog formulara) i Sporazum o partnerstvu (dio VII Aplikacionog formulara) moraju biti spojeni odvojeno i priloženi u koverti.</a:t>
            </a:r>
            <a:endParaRPr lang="pl-PL" sz="18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pl-PL" sz="9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pl-PL" sz="1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Tamo gdje aplikant šalje više različitih aplikacija, svaka od njih mora biti poslata odvojeno.</a:t>
            </a:r>
            <a:r>
              <a:rPr lang="pl-PL" sz="1800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en-GB" sz="18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Tx/>
              <a:buFont typeface="Wingdings" pitchFamily="2" charset="2"/>
              <a:buNone/>
              <a:defRPr/>
            </a:pPr>
            <a:endParaRPr lang="en-GB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28172" y="1545772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>
            <a:spLocks noChangeArrowheads="1"/>
          </p:cNvSpPr>
          <p:nvPr/>
        </p:nvSpPr>
        <p:spPr bwMode="auto">
          <a:xfrm flipV="1">
            <a:off x="1041400" y="3123089"/>
            <a:ext cx="6907213" cy="2917722"/>
          </a:xfrm>
          <a:prstGeom prst="rect">
            <a:avLst/>
          </a:prstGeom>
          <a:noFill/>
          <a:ln w="34925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rot="10800000" lIns="0" tIns="0" rIns="0" bIns="0" anchor="ctr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Zajednički </a:t>
            </a:r>
            <a:r>
              <a:rPr lang="bs-Latn-BA" sz="2400" dirty="0">
                <a:solidFill>
                  <a:srgbClr val="003399"/>
                </a:solidFill>
                <a:latin typeface="+mn-lt"/>
              </a:rPr>
              <a:t>tehnički </a:t>
            </a: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sekretarijat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Prekogranični program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Srbija </a:t>
            </a:r>
            <a:r>
              <a:rPr lang="bs-Latn-BA" sz="2400" dirty="0">
                <a:solidFill>
                  <a:srgbClr val="003399"/>
                </a:solidFill>
                <a:latin typeface="+mn-lt"/>
              </a:rPr>
              <a:t>– Bosna i </a:t>
            </a: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Hercegovina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Nemanjina </a:t>
            </a:r>
            <a:r>
              <a:rPr lang="bs-Latn-BA" sz="2400" dirty="0">
                <a:solidFill>
                  <a:srgbClr val="003399"/>
                </a:solidFill>
                <a:latin typeface="+mn-lt"/>
              </a:rPr>
              <a:t>52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>
                <a:solidFill>
                  <a:srgbClr val="003399"/>
                </a:solidFill>
                <a:latin typeface="+mn-lt"/>
              </a:rPr>
              <a:t>31 000 </a:t>
            </a: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Užice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Srbija </a:t>
            </a:r>
            <a:endParaRPr lang="en-GB" sz="2400" dirty="0">
              <a:solidFill>
                <a:srgbClr val="003399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GB" dirty="0"/>
          </a:p>
        </p:txBody>
      </p:sp>
      <p:sp>
        <p:nvSpPr>
          <p:cNvPr id="62467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11201"/>
            <a:ext cx="9144000" cy="769256"/>
          </a:xfrm>
          <a:prstGeom prst="rect">
            <a:avLst/>
          </a:prstGeom>
          <a:noFill/>
        </p:spPr>
        <p:txBody>
          <a:bodyPr/>
          <a:lstStyle/>
          <a:p>
            <a:pPr marL="838200" indent="-838200"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Gdje poslati aplikaciju?</a:t>
            </a:r>
            <a:endParaRPr lang="en-GB" sz="40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62468" name="Rectangle 15"/>
          <p:cNvSpPr>
            <a:spLocks noGrp="1" noChangeArrowheads="1"/>
          </p:cNvSpPr>
          <p:nvPr>
            <p:ph type="body" idx="4294967295"/>
          </p:nvPr>
        </p:nvSpPr>
        <p:spPr>
          <a:xfrm>
            <a:off x="625475" y="1851025"/>
            <a:ext cx="8518525" cy="1211489"/>
          </a:xfrm>
          <a:prstGeom prst="rect">
            <a:avLst/>
          </a:prstGeom>
          <a:noFill/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A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plikacija sa pratećom dokumentacijom mora biti dostavljena u zapečaćenoj koverti putem pošte, kurirske službe, ili lično i to na sljedeću poštansku adresu</a:t>
            </a:r>
            <a:r>
              <a:rPr lang="en-GB" sz="2400" b="1" dirty="0" smtClean="0">
                <a:solidFill>
                  <a:srgbClr val="003399"/>
                </a:solidFill>
                <a:effectLst/>
              </a:rPr>
              <a:t>: </a:t>
            </a:r>
          </a:p>
          <a:p>
            <a:pPr marL="0" indent="0" eaLnBrk="1" hangingPunct="1">
              <a:buNone/>
            </a:pPr>
            <a:endParaRPr lang="en-GB" sz="2400" b="1" dirty="0" smtClean="0">
              <a:solidFill>
                <a:schemeClr val="tx1"/>
              </a:solidFill>
              <a:effectLst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1715" y="1531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61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667656"/>
            <a:ext cx="9144000" cy="682173"/>
          </a:xfrm>
        </p:spPr>
        <p:txBody>
          <a:bodyPr/>
          <a:lstStyle/>
          <a:p>
            <a:pPr marL="838200" indent="-838200" algn="ctr" eaLnBrk="1" hangingPunct="1">
              <a:defRPr/>
            </a:pPr>
            <a:r>
              <a:rPr lang="pl-PL" sz="4000" b="1" dirty="0" smtClean="0">
                <a:solidFill>
                  <a:srgbClr val="003399"/>
                </a:solidFill>
                <a:cs typeface="Arial" pitchFamily="34" charset="0"/>
              </a:rPr>
              <a:t>Na koverti mora biti ispisano sljedeće: </a:t>
            </a:r>
            <a:endParaRPr lang="en-GB" sz="4000" b="1" dirty="0" smtClean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1007621" name="Letter"/>
          <p:cNvSpPr>
            <a:spLocks noEditPoints="1" noChangeArrowheads="1"/>
          </p:cNvSpPr>
          <p:nvPr/>
        </p:nvSpPr>
        <p:spPr bwMode="auto">
          <a:xfrm>
            <a:off x="377145" y="1754414"/>
            <a:ext cx="8475662" cy="43561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pPr marL="342900" indent="-342900">
              <a:spcBef>
                <a:spcPct val="20000"/>
              </a:spcBef>
              <a:buClr>
                <a:srgbClr val="FF3300"/>
              </a:buClr>
              <a:buFont typeface="Wingdings" pitchFamily="2" charset="2"/>
              <a:buChar char="Ø"/>
              <a:defRPr/>
            </a:pPr>
            <a:endParaRPr lang="en-US" sz="2000" dirty="0">
              <a:solidFill>
                <a:schemeClr val="bg2"/>
              </a:solidFill>
            </a:endParaRPr>
          </a:p>
          <a:p>
            <a:pPr lvl="1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pl-PL" dirty="0">
                <a:solidFill>
                  <a:srgbClr val="003399"/>
                </a:solidFill>
                <a:latin typeface="+mn-lt"/>
                <a:cs typeface="Arial" pitchFamily="34" charset="0"/>
              </a:rPr>
              <a:t>Referentni broj poziva </a:t>
            </a:r>
          </a:p>
          <a:p>
            <a:pPr lvl="1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pl-PL" dirty="0">
                <a:solidFill>
                  <a:srgbClr val="003399"/>
                </a:solidFill>
                <a:latin typeface="+mn-lt"/>
                <a:cs typeface="Arial" pitchFamily="34" charset="0"/>
              </a:rPr>
              <a:t> Puni naziv poziva</a:t>
            </a:r>
          </a:p>
          <a:p>
            <a:pPr lvl="1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bs-Latn-BA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Broj </a:t>
            </a:r>
            <a:r>
              <a:rPr lang="bs-Latn-BA" dirty="0">
                <a:solidFill>
                  <a:srgbClr val="003399"/>
                </a:solidFill>
                <a:latin typeface="+mn-lt"/>
                <a:cs typeface="Arial" pitchFamily="34" charset="0"/>
              </a:rPr>
              <a:t>i naziv mjere </a:t>
            </a:r>
            <a:r>
              <a:rPr lang="bs-Latn-BA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i naziv ose</a:t>
            </a:r>
          </a:p>
          <a:p>
            <a:pPr lvl="1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bs-Latn-BA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 </a:t>
            </a:r>
            <a:r>
              <a:rPr lang="sr-Latn-BA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P</a:t>
            </a:r>
            <a:r>
              <a:rPr lang="it-IT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uno ime i adresa </a:t>
            </a:r>
            <a:r>
              <a:rPr lang="sr-Latn-CS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funkcionalnog vodećeg </a:t>
            </a:r>
            <a:r>
              <a:rPr lang="it-IT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aplikanta</a:t>
            </a:r>
            <a:endParaRPr lang="bs-Latn-BA" dirty="0">
              <a:solidFill>
                <a:srgbClr val="003399"/>
              </a:solidFill>
              <a:latin typeface="+mn-lt"/>
              <a:cs typeface="Arial" pitchFamily="34" charset="0"/>
            </a:endParaRPr>
          </a:p>
          <a:p>
            <a:pPr lvl="1"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q"/>
              <a:defRPr/>
            </a:pPr>
            <a:r>
              <a:rPr lang="bs-Latn-BA" dirty="0">
                <a:solidFill>
                  <a:srgbClr val="003399"/>
                </a:solidFill>
                <a:latin typeface="+mn-lt"/>
                <a:cs typeface="Arial" pitchFamily="34" charset="0"/>
              </a:rPr>
              <a:t>R</a:t>
            </a:r>
            <a:r>
              <a:rPr lang="it-IT" dirty="0">
                <a:solidFill>
                  <a:srgbClr val="003399"/>
                </a:solidFill>
                <a:latin typeface="+mn-lt"/>
                <a:cs typeface="Arial" pitchFamily="34" charset="0"/>
              </a:rPr>
              <a:t>ečenic</a:t>
            </a:r>
            <a:r>
              <a:rPr lang="bs-Latn-BA" dirty="0">
                <a:solidFill>
                  <a:srgbClr val="003399"/>
                </a:solidFill>
                <a:latin typeface="+mn-lt"/>
                <a:cs typeface="Arial" pitchFamily="34" charset="0"/>
              </a:rPr>
              <a:t>e</a:t>
            </a:r>
            <a:r>
              <a:rPr lang="it-IT" dirty="0">
                <a:solidFill>
                  <a:srgbClr val="003399"/>
                </a:solidFill>
                <a:latin typeface="+mn-lt"/>
                <a:cs typeface="Arial" pitchFamily="34" charset="0"/>
              </a:rPr>
              <a:t> </a:t>
            </a:r>
            <a:r>
              <a:rPr lang="it-IT" i="1" u="sng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Not </a:t>
            </a:r>
            <a:r>
              <a:rPr lang="it-IT" i="1" u="sng" dirty="0">
                <a:solidFill>
                  <a:srgbClr val="003399"/>
                </a:solidFill>
                <a:latin typeface="+mn-lt"/>
                <a:cs typeface="Arial" pitchFamily="34" charset="0"/>
              </a:rPr>
              <a:t>to be opened before the opening </a:t>
            </a:r>
            <a:r>
              <a:rPr lang="it-IT" i="1" u="sng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session</a:t>
            </a:r>
            <a:r>
              <a:rPr lang="it-IT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 </a:t>
            </a:r>
            <a:r>
              <a:rPr lang="bs-Latn-BA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i </a:t>
            </a:r>
            <a:r>
              <a:rPr lang="it-IT" i="1" u="sng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Ne </a:t>
            </a:r>
            <a:r>
              <a:rPr lang="it-IT" i="1" u="sng" dirty="0">
                <a:solidFill>
                  <a:srgbClr val="003399"/>
                </a:solidFill>
                <a:latin typeface="+mn-lt"/>
                <a:cs typeface="Arial" pitchFamily="34" charset="0"/>
              </a:rPr>
              <a:t>otvarati pr</a:t>
            </a:r>
            <a:r>
              <a:rPr lang="bs-Latn-BA" i="1" u="sng" dirty="0">
                <a:solidFill>
                  <a:srgbClr val="003399"/>
                </a:solidFill>
                <a:latin typeface="+mn-lt"/>
                <a:cs typeface="Arial" pitchFamily="34" charset="0"/>
              </a:rPr>
              <a:t>ij</a:t>
            </a:r>
            <a:r>
              <a:rPr lang="it-IT" i="1" u="sng" dirty="0">
                <a:solidFill>
                  <a:srgbClr val="003399"/>
                </a:solidFill>
                <a:latin typeface="+mn-lt"/>
                <a:cs typeface="Arial" pitchFamily="34" charset="0"/>
              </a:rPr>
              <a:t>e po</a:t>
            </a:r>
            <a:r>
              <a:rPr lang="hr-HR" i="1" u="sng" dirty="0">
                <a:solidFill>
                  <a:srgbClr val="003399"/>
                </a:solidFill>
                <a:latin typeface="+mn-lt"/>
                <a:cs typeface="Arial" pitchFamily="34" charset="0"/>
              </a:rPr>
              <a:t>četka </a:t>
            </a:r>
            <a:r>
              <a:rPr lang="it-IT" i="1" u="sng" dirty="0">
                <a:solidFill>
                  <a:srgbClr val="003399"/>
                </a:solidFill>
                <a:latin typeface="+mn-lt"/>
                <a:cs typeface="Arial" pitchFamily="34" charset="0"/>
              </a:rPr>
              <a:t> sastanka za otvaranje predloga </a:t>
            </a:r>
            <a:r>
              <a:rPr lang="sr-Latn-BA" i="1" u="sng" dirty="0">
                <a:solidFill>
                  <a:srgbClr val="003399"/>
                </a:solidFill>
                <a:latin typeface="+mn-lt"/>
                <a:cs typeface="Arial" pitchFamily="34" charset="0"/>
              </a:rPr>
              <a:t> </a:t>
            </a:r>
            <a:r>
              <a:rPr lang="it-IT" i="1" u="sng" dirty="0" smtClean="0">
                <a:solidFill>
                  <a:srgbClr val="003399"/>
                </a:solidFill>
                <a:latin typeface="+mn-lt"/>
                <a:cs typeface="Arial" pitchFamily="34" charset="0"/>
              </a:rPr>
              <a:t>projekata</a:t>
            </a:r>
            <a:endParaRPr lang="en-GB" i="1" u="sng" dirty="0">
              <a:solidFill>
                <a:srgbClr val="003399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14296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1200"/>
            <a:ext cx="9144000" cy="1233714"/>
          </a:xfrm>
        </p:spPr>
        <p:txBody>
          <a:bodyPr/>
          <a:lstStyle/>
          <a:p>
            <a:pPr algn="ctr" eaLnBrk="1" hangingPunct="1"/>
            <a: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Krajnji rok za prijavu</a:t>
            </a:r>
            <a:br>
              <a:rPr lang="bs-Latn-BA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en-GB" sz="40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(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sekcija 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2.2.3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. Vodiča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)</a:t>
            </a:r>
          </a:p>
        </p:txBody>
      </p:sp>
      <p:sp>
        <p:nvSpPr>
          <p:cNvPr id="1010691" name="Rectangle 3"/>
          <p:cNvSpPr>
            <a:spLocks noGrp="1" noChangeArrowheads="1"/>
          </p:cNvSpPr>
          <p:nvPr>
            <p:ph idx="1"/>
          </p:nvPr>
        </p:nvSpPr>
        <p:spPr>
          <a:xfrm>
            <a:off x="471714" y="2119086"/>
            <a:ext cx="8229600" cy="3818392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sr-Latn-BA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Poziv će biti otvoren do 05.12.2011.</a:t>
            </a:r>
          </a:p>
          <a:p>
            <a:pPr>
              <a:buFont typeface="Wingdings" pitchFamily="2" charset="2"/>
              <a:buNone/>
              <a:defRPr/>
            </a:pPr>
            <a:endParaRPr lang="sr-Latn-BA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U SLUČAJU LIČNE DOSTAVE,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KRAJNJI ROK ZA </a:t>
            </a:r>
            <a:r>
              <a:rPr lang="en-US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PREDAJU</a:t>
            </a: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JE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sr-Latn-BA" b="1" dirty="0" smtClean="0">
                <a:solidFill>
                  <a:srgbClr val="003399"/>
                </a:solidFill>
                <a:cs typeface="Arial" pitchFamily="34" charset="0"/>
              </a:rPr>
              <a:t>05</a:t>
            </a: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.12.2011. </a:t>
            </a:r>
            <a:r>
              <a:rPr lang="sr-Latn-BA" b="1" dirty="0" smtClean="0">
                <a:solidFill>
                  <a:srgbClr val="003399"/>
                </a:solidFill>
                <a:cs typeface="Arial" pitchFamily="34" charset="0"/>
              </a:rPr>
              <a:t>u 16 časova.</a:t>
            </a:r>
            <a:endParaRPr lang="sr-Latn-BA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GB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2208667" y="638629"/>
            <a:ext cx="47974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r-Latn-CS" sz="4000" dirty="0" smtClean="0">
                <a:solidFill>
                  <a:srgbClr val="003399"/>
                </a:solidFill>
                <a:latin typeface="+mj-lt"/>
              </a:rPr>
              <a:t>Vodič </a:t>
            </a:r>
            <a:r>
              <a:rPr lang="sr-Latn-CS" sz="4000" dirty="0">
                <a:solidFill>
                  <a:srgbClr val="003399"/>
                </a:solidFill>
                <a:latin typeface="+mj-lt"/>
              </a:rPr>
              <a:t>za aplikante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39738" y="1935163"/>
            <a:ext cx="8229600" cy="4407580"/>
          </a:xfrm>
          <a:prstGeom prst="rect">
            <a:avLst/>
          </a:prstGeom>
        </p:spPr>
        <p:txBody>
          <a:bodyPr/>
          <a:lstStyle/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400" dirty="0">
                <a:solidFill>
                  <a:srgbClr val="003399"/>
                </a:solidFill>
                <a:latin typeface="Arial" charset="0"/>
              </a:rPr>
              <a:t>Cilj </a:t>
            </a:r>
            <a:r>
              <a:rPr lang="en-US" sz="2400" dirty="0" smtClean="0">
                <a:solidFill>
                  <a:srgbClr val="003399"/>
                </a:solidFill>
                <a:latin typeface="Arial" charset="0"/>
              </a:rPr>
              <a:t>Program</a:t>
            </a:r>
            <a:r>
              <a:rPr lang="hr-HR" sz="2400" dirty="0" smtClean="0">
                <a:solidFill>
                  <a:srgbClr val="003399"/>
                </a:solidFill>
                <a:latin typeface="Arial" charset="0"/>
              </a:rPr>
              <a:t>a </a:t>
            </a:r>
            <a:r>
              <a:rPr lang="hr-HR" sz="2400" dirty="0">
                <a:solidFill>
                  <a:srgbClr val="003399"/>
                </a:solidFill>
                <a:latin typeface="Arial" charset="0"/>
              </a:rPr>
              <a:t>i prioritetne mjere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400" dirty="0">
                <a:solidFill>
                  <a:srgbClr val="003399"/>
                </a:solidFill>
                <a:latin typeface="Arial" charset="0"/>
              </a:rPr>
              <a:t>Finansijske alokacije 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400" dirty="0">
                <a:solidFill>
                  <a:srgbClr val="003399"/>
                </a:solidFill>
                <a:latin typeface="Arial" charset="0"/>
              </a:rPr>
              <a:t>Kriterijumi prihvatljivosti aplikanata i partnera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400" dirty="0">
                <a:solidFill>
                  <a:srgbClr val="003399"/>
                </a:solidFill>
                <a:latin typeface="Arial" charset="0"/>
              </a:rPr>
              <a:t>Vrste prihvatljivih aktivnosti i troškova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400" dirty="0">
                <a:solidFill>
                  <a:srgbClr val="003399"/>
                </a:solidFill>
                <a:latin typeface="Arial" charset="0"/>
              </a:rPr>
              <a:t>Kako aplicirati i procedure koje treba slijediti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400" dirty="0">
                <a:solidFill>
                  <a:srgbClr val="003399"/>
                </a:solidFill>
                <a:latin typeface="Arial" charset="0"/>
              </a:rPr>
              <a:t>Ocjenjivanje i odabir </a:t>
            </a:r>
            <a:r>
              <a:rPr lang="hr-HR" sz="2400" dirty="0" smtClean="0">
                <a:solidFill>
                  <a:srgbClr val="003399"/>
                </a:solidFill>
                <a:latin typeface="Arial" charset="0"/>
              </a:rPr>
              <a:t>prijedloga projekata</a:t>
            </a:r>
            <a:endParaRPr lang="hr-HR" sz="2400" dirty="0">
              <a:solidFill>
                <a:srgbClr val="003399"/>
              </a:solidFill>
              <a:latin typeface="Arial" charset="0"/>
            </a:endParaRP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hr-HR" sz="2400" dirty="0" smtClean="0">
                <a:solidFill>
                  <a:srgbClr val="003399"/>
                </a:solidFill>
                <a:latin typeface="Arial" charset="0"/>
              </a:rPr>
              <a:t>Tabele </a:t>
            </a:r>
            <a:r>
              <a:rPr lang="hr-HR" sz="2400" dirty="0">
                <a:solidFill>
                  <a:srgbClr val="003399"/>
                </a:solidFill>
                <a:latin typeface="Arial" charset="0"/>
              </a:rPr>
              <a:t>za ocjenu projekata (za rezime projekta i za puni prijavni obrazac)</a:t>
            </a: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q"/>
              <a:defRPr/>
            </a:pPr>
            <a:r>
              <a:rPr lang="sr-Cyrl-CS" sz="2400" dirty="0">
                <a:solidFill>
                  <a:srgbClr val="003399"/>
                </a:solidFill>
                <a:latin typeface="Arial" charset="0"/>
              </a:rPr>
              <a:t>Uslovi koji se </a:t>
            </a:r>
            <a:r>
              <a:rPr lang="sr-Cyrl-CS" sz="2400" dirty="0" smtClean="0">
                <a:solidFill>
                  <a:srgbClr val="003399"/>
                </a:solidFill>
                <a:latin typeface="Arial" charset="0"/>
              </a:rPr>
              <a:t>prim</a:t>
            </a:r>
            <a:r>
              <a:rPr lang="bs-Latn-BA" sz="2400" dirty="0" smtClean="0">
                <a:solidFill>
                  <a:srgbClr val="003399"/>
                </a:solidFill>
                <a:latin typeface="Arial" charset="0"/>
              </a:rPr>
              <a:t>j</a:t>
            </a:r>
            <a:r>
              <a:rPr lang="sr-Cyrl-CS" sz="2400" dirty="0" smtClean="0">
                <a:solidFill>
                  <a:srgbClr val="003399"/>
                </a:solidFill>
                <a:latin typeface="Arial" charset="0"/>
              </a:rPr>
              <a:t>e</a:t>
            </a:r>
            <a:r>
              <a:rPr lang="bs-Latn-BA" sz="2400" dirty="0" smtClean="0">
                <a:solidFill>
                  <a:srgbClr val="003399"/>
                </a:solidFill>
                <a:latin typeface="Arial" charset="0"/>
              </a:rPr>
              <a:t>n</a:t>
            </a:r>
            <a:r>
              <a:rPr lang="sr-Cyrl-CS" sz="2400" dirty="0" smtClean="0">
                <a:solidFill>
                  <a:srgbClr val="003399"/>
                </a:solidFill>
                <a:latin typeface="Arial" charset="0"/>
              </a:rPr>
              <a:t>juju </a:t>
            </a:r>
            <a:r>
              <a:rPr lang="bs-Latn-BA" sz="2400" dirty="0" smtClean="0">
                <a:solidFill>
                  <a:srgbClr val="003399"/>
                </a:solidFill>
                <a:latin typeface="Arial" charset="0"/>
              </a:rPr>
              <a:t>pri</a:t>
            </a:r>
            <a:r>
              <a:rPr lang="sr-Cyrl-CS" sz="2400" dirty="0" smtClean="0">
                <a:solidFill>
                  <a:srgbClr val="003399"/>
                </a:solidFill>
                <a:latin typeface="Arial" charset="0"/>
              </a:rPr>
              <a:t> sprovođenj</a:t>
            </a:r>
            <a:r>
              <a:rPr lang="bs-Latn-BA" sz="2400" dirty="0" smtClean="0">
                <a:solidFill>
                  <a:srgbClr val="003399"/>
                </a:solidFill>
                <a:latin typeface="Arial" charset="0"/>
              </a:rPr>
              <a:t>u</a:t>
            </a:r>
            <a:r>
              <a:rPr lang="sr-Cyrl-CS" sz="2400" dirty="0" smtClean="0">
                <a:solidFill>
                  <a:srgbClr val="003399"/>
                </a:solidFill>
                <a:latin typeface="Arial" charset="0"/>
              </a:rPr>
              <a:t> </a:t>
            </a:r>
            <a:r>
              <a:rPr lang="sr-Cyrl-CS" sz="2400" dirty="0">
                <a:solidFill>
                  <a:srgbClr val="003399"/>
                </a:solidFill>
                <a:latin typeface="Arial" charset="0"/>
              </a:rPr>
              <a:t>projekta nakon odluke </a:t>
            </a:r>
            <a:r>
              <a:rPr lang="sr-Latn-BA" sz="2400" dirty="0">
                <a:solidFill>
                  <a:srgbClr val="003399"/>
                </a:solidFill>
                <a:latin typeface="Arial" charset="0"/>
              </a:rPr>
              <a:t>Ugovornog</a:t>
            </a:r>
            <a:r>
              <a:rPr lang="sr-Cyrl-CS" sz="2400" dirty="0">
                <a:solidFill>
                  <a:srgbClr val="003399"/>
                </a:solidFill>
                <a:latin typeface="Arial" charset="0"/>
              </a:rPr>
              <a:t> t</a:t>
            </a:r>
            <a:r>
              <a:rPr lang="sr-Latn-CS" sz="2400" dirty="0">
                <a:solidFill>
                  <a:srgbClr val="003399"/>
                </a:solidFill>
                <a:latin typeface="Arial" charset="0"/>
              </a:rPr>
              <a:t>ijela</a:t>
            </a:r>
            <a:r>
              <a:rPr lang="sr-Cyrl-CS" sz="2400" dirty="0">
                <a:solidFill>
                  <a:srgbClr val="003399"/>
                </a:solidFill>
                <a:latin typeface="Arial" charset="0"/>
              </a:rPr>
              <a:t> da odobri </a:t>
            </a:r>
            <a:r>
              <a:rPr lang="bs-Latn-BA" sz="2400" dirty="0">
                <a:solidFill>
                  <a:srgbClr val="003399"/>
                </a:solidFill>
                <a:latin typeface="Arial" charset="0"/>
              </a:rPr>
              <a:t>grant</a:t>
            </a:r>
            <a:r>
              <a:rPr lang="da-DK" sz="2400" dirty="0">
                <a:solidFill>
                  <a:srgbClr val="003399"/>
                </a:solidFill>
                <a:latin typeface="Arial" charset="0"/>
              </a:rPr>
              <a:t>	</a:t>
            </a:r>
            <a:r>
              <a:rPr lang="en-US" sz="2400" dirty="0">
                <a:solidFill>
                  <a:srgbClr val="003399"/>
                </a:solidFill>
                <a:latin typeface="Arial" charset="0"/>
              </a:rPr>
              <a:t> </a:t>
            </a:r>
            <a:endParaRPr lang="hr-HR" sz="2400" dirty="0">
              <a:solidFill>
                <a:srgbClr val="003399"/>
              </a:solidFill>
              <a:latin typeface="Arial" charset="0"/>
            </a:endParaRPr>
          </a:p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Clr>
                <a:srgbClr val="003399"/>
              </a:buClr>
              <a:buSzPct val="70000"/>
              <a:buFont typeface="Wingdings" pitchFamily="2" charset="2"/>
              <a:buChar char="n"/>
              <a:defRPr/>
            </a:pPr>
            <a:endParaRPr lang="en-US" sz="2400" b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42685" y="14296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6686"/>
            <a:ext cx="9144000" cy="1175657"/>
          </a:xfrm>
        </p:spPr>
        <p:txBody>
          <a:bodyPr/>
          <a:lstStyle/>
          <a:p>
            <a:pPr algn="ctr" eaLnBrk="1" hangingPunct="1"/>
            <a:r>
              <a:rPr lang="sr-Latn-BA" sz="4000" b="1" dirty="0" smtClean="0">
                <a:solidFill>
                  <a:srgbClr val="003399"/>
                </a:solidFill>
                <a:effectLst/>
                <a:cs typeface="Arial" charset="0"/>
              </a:rPr>
              <a:t>Ostale informacije </a:t>
            </a:r>
            <a:br>
              <a:rPr lang="sr-Latn-BA" sz="40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en-US" sz="40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(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sekcija 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2.2.4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charset="0"/>
              </a:rPr>
              <a:t>. Vodiča</a:t>
            </a:r>
            <a:r>
              <a:rPr lang="en-US" sz="2400" b="1" dirty="0" smtClean="0">
                <a:solidFill>
                  <a:srgbClr val="003399"/>
                </a:solidFill>
                <a:effectLst/>
                <a:cs typeface="Arial" charset="0"/>
              </a:rPr>
              <a:t>)</a:t>
            </a:r>
            <a:endParaRPr lang="en-GB" sz="24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1011715" name="Rectangle 3"/>
          <p:cNvSpPr>
            <a:spLocks noGrp="1" noChangeArrowheads="1"/>
          </p:cNvSpPr>
          <p:nvPr>
            <p:ph idx="1"/>
          </p:nvPr>
        </p:nvSpPr>
        <p:spPr>
          <a:xfrm>
            <a:off x="531813" y="2103120"/>
            <a:ext cx="8226425" cy="3807143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Dodatna pitanja vezana za ovaj poziv mogu biti poslata putem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e-</a:t>
            </a: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m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ai</a:t>
            </a: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la ili faksa </a:t>
            </a:r>
            <a:r>
              <a:rPr lang="it-IT" sz="2400" b="1" u="sng" dirty="0" smtClean="0">
                <a:solidFill>
                  <a:srgbClr val="003399"/>
                </a:solidFill>
                <a:effectLst/>
                <a:cs typeface="Arial" pitchFamily="34" charset="0"/>
              </a:rPr>
              <a:t>najkasnije 21 dan prije krajnjeg roka za </a:t>
            </a:r>
            <a:r>
              <a:rPr lang="sr-Latn-CS" sz="2400" b="1" u="sng" dirty="0" smtClean="0">
                <a:solidFill>
                  <a:srgbClr val="003399"/>
                </a:solidFill>
                <a:cs typeface="Arial" pitchFamily="34" charset="0"/>
              </a:rPr>
              <a:t>prikupljanje</a:t>
            </a:r>
            <a:r>
              <a:rPr lang="it-IT" sz="2400" b="1" u="sng" dirty="0" smtClean="0">
                <a:solidFill>
                  <a:srgbClr val="003399"/>
                </a:solidFill>
                <a:cs typeface="Arial" pitchFamily="34" charset="0"/>
              </a:rPr>
              <a:t> projektnih prijedloga</a:t>
            </a:r>
            <a:r>
              <a:rPr lang="it-IT" sz="24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na adresu navedenu ispod, 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uz obavezno </a:t>
            </a: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nav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eden</a:t>
            </a:r>
            <a:r>
              <a:rPr lang="sr-Latn-CS" sz="24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referentni broj poziva za 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prikupljanje</a:t>
            </a: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projektnih prijedloga:</a:t>
            </a:r>
            <a:endParaRPr lang="en-GB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marL="0" indent="0" algn="ctr" eaLnBrk="1" hangingPunct="1">
              <a:buClr>
                <a:srgbClr val="FF3300"/>
              </a:buClr>
              <a:buFont typeface="Wingdings" pitchFamily="2" charset="2"/>
              <a:buNone/>
              <a:defRPr/>
            </a:pPr>
            <a:endParaRPr lang="bs-Latn-BA" sz="10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 eaLnBrk="1" hangingPunct="1">
              <a:buClr>
                <a:srgbClr val="FF3300"/>
              </a:buClr>
              <a:buFont typeface="Wingdings" pitchFamily="2" charset="2"/>
              <a:buNone/>
              <a:defRPr/>
            </a:pP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	</a:t>
            </a:r>
            <a:r>
              <a:rPr lang="en-GB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e-mail: 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     office@srb-bih.org</a:t>
            </a:r>
          </a:p>
          <a:p>
            <a:pPr marL="0" indent="0" algn="ctr" eaLnBrk="1" hangingPunct="1">
              <a:buClr>
                <a:srgbClr val="FF3300"/>
              </a:buClr>
              <a:buFont typeface="Wingdings" pitchFamily="2" charset="2"/>
              <a:buNone/>
              <a:defRPr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    fa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x: 	   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     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+38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1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3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1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512 394</a:t>
            </a:r>
            <a:endParaRPr lang="en-GB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GB" sz="2400" b="1" dirty="0" smtClean="0">
              <a:solidFill>
                <a:srgbClr val="003399"/>
              </a:solidFill>
              <a:effectLst/>
              <a:latin typeface="Garamond" pitchFamily="18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Odgovori će biti dati najkasnije 11 dana prije krajnjeg roka za </a:t>
            </a:r>
            <a:r>
              <a:rPr lang="sr-Latn-CS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prikupljanje</a:t>
            </a:r>
            <a:r>
              <a:rPr lang="it-IT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aplikacija.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en-GB" sz="24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2336800" y="3703638"/>
            <a:ext cx="4673600" cy="987425"/>
          </a:xfrm>
          <a:prstGeom prst="rect">
            <a:avLst/>
          </a:prstGeom>
          <a:noFill/>
          <a:ln w="2857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bs-Latn-BA"/>
          </a:p>
        </p:txBody>
      </p:sp>
      <p:cxnSp>
        <p:nvCxnSpPr>
          <p:cNvPr id="5" name="Straight Connector 4"/>
          <p:cNvCxnSpPr/>
          <p:nvPr/>
        </p:nvCxnSpPr>
        <p:spPr>
          <a:xfrm>
            <a:off x="471715" y="19376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53143"/>
            <a:ext cx="9144000" cy="957943"/>
          </a:xfrm>
        </p:spPr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  <a:effectLst/>
                <a:latin typeface="Garamond" pitchFamily="18" charset="0"/>
              </a:rPr>
              <a:t>	</a:t>
            </a:r>
            <a:r>
              <a:rPr lang="sr-Latn-BA" sz="4000" b="1" dirty="0" smtClean="0">
                <a:solidFill>
                  <a:srgbClr val="003399"/>
                </a:solidFill>
                <a:cs typeface="Arial" charset="0"/>
              </a:rPr>
              <a:t>Ostale informacije </a:t>
            </a: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/>
            </a:r>
            <a:br>
              <a:rPr lang="sr-Latn-CS" sz="2400" b="1" dirty="0" smtClean="0">
                <a:solidFill>
                  <a:srgbClr val="003399"/>
                </a:solidFill>
                <a:cs typeface="Arial" charset="0"/>
              </a:rPr>
            </a:b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(sekcija </a:t>
            </a:r>
            <a:r>
              <a:rPr lang="en-US" sz="2400" b="1" dirty="0" smtClean="0">
                <a:solidFill>
                  <a:srgbClr val="003399"/>
                </a:solidFill>
                <a:cs typeface="Arial" charset="0"/>
              </a:rPr>
              <a:t>2.2.4</a:t>
            </a:r>
            <a:r>
              <a:rPr lang="sr-Latn-CS" sz="2400" b="1" dirty="0" smtClean="0">
                <a:solidFill>
                  <a:srgbClr val="003399"/>
                </a:solidFill>
                <a:cs typeface="Arial" charset="0"/>
              </a:rPr>
              <a:t>. Vodiča</a:t>
            </a:r>
            <a:r>
              <a:rPr lang="en-US" sz="2400" b="1" dirty="0" smtClean="0">
                <a:solidFill>
                  <a:srgbClr val="003399"/>
                </a:solidFill>
                <a:cs typeface="Arial" charset="0"/>
              </a:rPr>
              <a:t>)</a:t>
            </a:r>
            <a:endParaRPr lang="en-GB" sz="24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531813" y="2082800"/>
            <a:ext cx="8226425" cy="3941763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Odgovori na pitanja postavljena e-mailom ili faksom, a </a:t>
            </a:r>
            <a:r>
              <a:rPr lang="it-IT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koj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</a:t>
            </a:r>
            <a:r>
              <a:rPr lang="it-IT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mogu biti relevantn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</a:t>
            </a:r>
            <a:r>
              <a:rPr lang="it-IT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i drugim aplikantima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, </a:t>
            </a:r>
            <a:r>
              <a:rPr lang="it-IT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biće objavljen</a:t>
            </a:r>
            <a:r>
              <a:rPr lang="bs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</a:t>
            </a:r>
            <a:r>
              <a:rPr lang="it-IT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na</a:t>
            </a:r>
            <a:r>
              <a:rPr lang="sr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:</a:t>
            </a:r>
            <a:r>
              <a:rPr lang="it-IT" sz="2800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sr-Latn-BA" sz="2800" dirty="0" smtClean="0">
              <a:solidFill>
                <a:srgbClr val="003399"/>
              </a:solidFill>
              <a:cs typeface="Arial" pitchFamily="34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1400" b="1" dirty="0" smtClean="0">
              <a:solidFill>
                <a:srgbClr val="003399"/>
              </a:solidFill>
              <a:cs typeface="Arial" pitchFamily="34" charset="0"/>
              <a:hlinkClick r:id="rId2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bs-Latn-BA" sz="1400" b="1" dirty="0" smtClean="0">
              <a:solidFill>
                <a:srgbClr val="003399"/>
              </a:solidFill>
              <a:cs typeface="Arial" pitchFamily="34" charset="0"/>
              <a:hlinkClick r:id="rId2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bs-Latn-BA" sz="2000" b="1" dirty="0" smtClean="0">
                <a:solidFill>
                  <a:srgbClr val="003399"/>
                </a:solidFill>
                <a:effectLst/>
                <a:cs typeface="Arial" pitchFamily="34" charset="0"/>
                <a:hlinkClick r:id="rId2"/>
              </a:rPr>
              <a:t>http://www.srb-bih.org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000" b="1" dirty="0" smtClean="0">
                <a:solidFill>
                  <a:srgbClr val="003399"/>
                </a:solidFill>
                <a:effectLst/>
                <a:cs typeface="Arial" pitchFamily="34" charset="0"/>
                <a:hlinkClick r:id="rId2"/>
              </a:rPr>
              <a:t>http://www.evropa.gov.rs</a:t>
            </a:r>
            <a:r>
              <a:rPr lang="en-US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bs-Latn-BA" sz="20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000" b="1" dirty="0" smtClean="0">
                <a:solidFill>
                  <a:srgbClr val="003399"/>
                </a:solidFill>
                <a:effectLst/>
                <a:cs typeface="Arial" pitchFamily="34" charset="0"/>
                <a:hlinkClick r:id="rId3"/>
              </a:rPr>
              <a:t>http://www.</a:t>
            </a:r>
            <a:r>
              <a:rPr lang="bs-Latn-BA" sz="2000" b="1" dirty="0" smtClean="0">
                <a:solidFill>
                  <a:srgbClr val="003399"/>
                </a:solidFill>
                <a:effectLst/>
                <a:cs typeface="Arial" pitchFamily="34" charset="0"/>
                <a:hlinkClick r:id="rId3"/>
              </a:rPr>
              <a:t>dei</a:t>
            </a:r>
            <a:r>
              <a:rPr lang="it-IT" sz="2000" b="1" dirty="0" smtClean="0">
                <a:solidFill>
                  <a:srgbClr val="003399"/>
                </a:solidFill>
                <a:effectLst/>
                <a:cs typeface="Arial" pitchFamily="34" charset="0"/>
                <a:hlinkClick r:id="rId3"/>
              </a:rPr>
              <a:t>.gov.</a:t>
            </a: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  <a:hlinkClick r:id="rId3"/>
              </a:rPr>
              <a:t>ba</a:t>
            </a: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</a:t>
            </a:r>
            <a:endParaRPr lang="en-GB" sz="20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000" b="1" dirty="0" smtClean="0">
                <a:solidFill>
                  <a:srgbClr val="003399"/>
                </a:solidFill>
                <a:effectLst/>
                <a:cs typeface="Arial" pitchFamily="34" charset="0"/>
                <a:hlinkClick r:id="rId4"/>
              </a:rPr>
              <a:t>http://ec.europa.eu/europeaid/work/procedures/index_en.htm</a:t>
            </a:r>
            <a:endParaRPr lang="en-GB" sz="20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GB" sz="1400" b="1" dirty="0" smtClean="0">
              <a:solidFill>
                <a:srgbClr val="FF3300"/>
              </a:solidFill>
              <a:effectLst/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71715" y="1766389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2170"/>
            <a:ext cx="8229600" cy="986973"/>
          </a:xfrm>
        </p:spPr>
        <p:txBody>
          <a:bodyPr/>
          <a:lstStyle/>
          <a:p>
            <a:pPr algn="ctr">
              <a:defRPr/>
            </a:pP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Ocjenjivanje </a:t>
            </a:r>
            <a:r>
              <a:rPr lang="sr-Latn-BA" sz="4000" b="1" dirty="0">
                <a:solidFill>
                  <a:srgbClr val="003399"/>
                </a:solidFill>
                <a:effectLst/>
                <a:cs typeface="Arial" pitchFamily="34" charset="0"/>
              </a:rPr>
              <a:t>i odabir </a:t>
            </a: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aplikacija </a:t>
            </a:r>
            <a:r>
              <a:rPr lang="sr-Latn-BA" sz="36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/>
            </a:r>
            <a:br>
              <a:rPr lang="sr-Latn-BA" sz="3600" b="1" dirty="0" smtClean="0">
                <a:solidFill>
                  <a:srgbClr val="003399"/>
                </a:solidFill>
                <a:effectLst/>
                <a:cs typeface="Arial" pitchFamily="34" charset="0"/>
              </a:rPr>
            </a:br>
            <a:r>
              <a:rPr lang="sr-Latn-BA" sz="24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(sekcija 2.3. Vodiča)</a:t>
            </a:r>
            <a:endParaRPr lang="en-GB" sz="2400" b="1" dirty="0">
              <a:solidFill>
                <a:srgbClr val="003399"/>
              </a:solidFill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99144" y="178380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Diagram 9"/>
          <p:cNvGraphicFramePr/>
          <p:nvPr/>
        </p:nvGraphicFramePr>
        <p:xfrm>
          <a:off x="1451429" y="2024743"/>
          <a:ext cx="60960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53144"/>
            <a:ext cx="8229600" cy="1204686"/>
          </a:xfrm>
        </p:spPr>
        <p:txBody>
          <a:bodyPr/>
          <a:lstStyle/>
          <a:p>
            <a:pPr>
              <a:defRPr/>
            </a:pPr>
            <a:r>
              <a:rPr lang="sr-Latn-BA" sz="3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Korak 1 – </a:t>
            </a:r>
            <a:r>
              <a:rPr lang="bs-Latn-BA" sz="3200" b="1" dirty="0" smtClean="0">
                <a:solidFill>
                  <a:srgbClr val="003399"/>
                </a:solidFill>
              </a:rPr>
              <a:t>Otvaranje, administrativna provjera i verifikacija prihvatljivosti aplikanata i partnera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GB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68516" y="1923143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5281" y="2033452"/>
            <a:ext cx="7489371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8000" indent="-468000"/>
            <a:endParaRPr lang="bs-Latn-BA" sz="2000" dirty="0" smtClean="0">
              <a:solidFill>
                <a:srgbClr val="003399"/>
              </a:solidFill>
              <a:latin typeface="+mn-lt"/>
            </a:endParaRPr>
          </a:p>
          <a:p>
            <a:pPr marL="468000" indent="-468000"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Provjerava se da li je ispoštovan krajnji rok za dostavljanje aplikacija;</a:t>
            </a:r>
          </a:p>
          <a:p>
            <a:pPr marL="468000" indent="-468000">
              <a:buFont typeface="Wingdings" pitchFamily="2" charset="2"/>
              <a:buChar char="q"/>
            </a:pPr>
            <a:endParaRPr lang="bs-Latn-BA" sz="900" dirty="0" smtClean="0">
              <a:solidFill>
                <a:srgbClr val="003399"/>
              </a:solidFill>
              <a:latin typeface="+mn-lt"/>
            </a:endParaRPr>
          </a:p>
          <a:p>
            <a:pPr marL="468000" indent="-468000"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Proverava se da li aplikacioni formular zadovoljava sve kriterije pomenute u tačkama 1-5 Kontrolne liste. Ukoliko nedostaje jedna od informacija ili informacija nije tačna, projektni prijedlog može biti odbijen;</a:t>
            </a:r>
          </a:p>
          <a:p>
            <a:pPr marL="468000" indent="-468000"/>
            <a:endParaRPr lang="bs-Latn-BA" sz="900" dirty="0" smtClean="0">
              <a:solidFill>
                <a:srgbClr val="003399"/>
              </a:solidFill>
              <a:latin typeface="+mn-lt"/>
            </a:endParaRPr>
          </a:p>
          <a:p>
            <a:pPr marL="468000" indent="-468000"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Deklaracija aplikanata (radni list VI Aplikacionog formulara) biće upoređena sa dokumentima koje su dostavili aplikanti. Nedostatak dokumenata može rezultirati odbijanjem aplikacije;</a:t>
            </a:r>
          </a:p>
          <a:p>
            <a:pPr marL="468000" indent="-468000"/>
            <a:endParaRPr lang="bs-Latn-BA" sz="900" dirty="0" smtClean="0">
              <a:solidFill>
                <a:srgbClr val="003399"/>
              </a:solidFill>
              <a:latin typeface="+mn-lt"/>
            </a:endParaRPr>
          </a:p>
          <a:p>
            <a:pPr marL="468000" indent="-468000"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Provjera prihvatljivosti aplikanata, partnera i aktivnosti biće izvršena na osnovu kriterija datih u sekcijama 2.1.1, 2.1.2. and 2.1.4.</a:t>
            </a:r>
            <a:r>
              <a:rPr lang="en-US" sz="2000" dirty="0" smtClean="0">
                <a:solidFill>
                  <a:srgbClr val="003399"/>
                </a:solidFill>
                <a:latin typeface="+mn-lt"/>
              </a:rPr>
              <a:t> 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Vodiča. </a:t>
            </a:r>
            <a:endParaRPr lang="bs-Latn-BA" sz="2000" dirty="0">
              <a:solidFill>
                <a:srgbClr val="003399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>
          <a:xfrm>
            <a:off x="222069" y="768350"/>
            <a:ext cx="8650514" cy="857250"/>
          </a:xfrm>
        </p:spPr>
        <p:txBody>
          <a:bodyPr/>
          <a:lstStyle/>
          <a:p>
            <a:pPr lvl="0">
              <a:defRPr/>
            </a:pPr>
            <a:r>
              <a:rPr lang="sr-Latn-CS" sz="4000" b="1" dirty="0" smtClean="0">
                <a:solidFill>
                  <a:srgbClr val="003399"/>
                </a:solidFill>
                <a:effectLst/>
                <a:cs typeface="Arial" charset="0"/>
              </a:rPr>
              <a:t>Korak 2 – </a:t>
            </a:r>
            <a:r>
              <a:rPr lang="bs-Latn-BA" sz="4000" b="1" dirty="0" smtClean="0">
                <a:solidFill>
                  <a:srgbClr val="003399"/>
                </a:solidFill>
              </a:rPr>
              <a:t>Ocjenjivanje rezimea projekta </a:t>
            </a:r>
            <a:r>
              <a:rPr lang="bs-Latn-BA" sz="3600" dirty="0" smtClean="0">
                <a:solidFill>
                  <a:srgbClr val="003399"/>
                </a:solidFill>
              </a:rPr>
              <a:t/>
            </a:r>
            <a:br>
              <a:rPr lang="bs-Latn-BA" sz="3600" dirty="0" smtClean="0">
                <a:solidFill>
                  <a:srgbClr val="003399"/>
                </a:solidFill>
              </a:rPr>
            </a:br>
            <a:r>
              <a:rPr lang="sr-Latn-CS" sz="3600" b="1" dirty="0" smtClean="0">
                <a:solidFill>
                  <a:srgbClr val="003399"/>
                </a:solidFill>
                <a:effectLst/>
                <a:cs typeface="Arial" charset="0"/>
              </a:rPr>
              <a:t>  </a:t>
            </a:r>
            <a:br>
              <a:rPr lang="sr-Latn-CS" sz="36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hr-BA" dirty="0" smtClean="0">
                <a:latin typeface="Arial" charset="0"/>
                <a:cs typeface="Arial" charset="0"/>
              </a:rPr>
              <a:t/>
            </a:r>
            <a:br>
              <a:rPr lang="hr-BA" dirty="0" smtClean="0">
                <a:latin typeface="Arial" charset="0"/>
                <a:cs typeface="Arial" charset="0"/>
              </a:rPr>
            </a:b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37" name="Group 34"/>
          <p:cNvGraphicFramePr>
            <a:graphicFrameLocks noGrp="1"/>
          </p:cNvGraphicFramePr>
          <p:nvPr/>
        </p:nvGraphicFramePr>
        <p:xfrm>
          <a:off x="995817" y="2475820"/>
          <a:ext cx="3213326" cy="2896009"/>
        </p:xfrm>
        <a:graphic>
          <a:graphicData uri="http://schemas.openxmlformats.org/drawingml/2006/table">
            <a:tbl>
              <a:tblPr/>
              <a:tblGrid>
                <a:gridCol w="1636385"/>
                <a:gridCol w="1576941"/>
              </a:tblGrid>
              <a:tr h="72301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Sekcija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Max.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zbir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bs-Latn-B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2301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Relevantnost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8858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Opis projekta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20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8342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Ukupno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s-Latn-B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50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428172" y="1690914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lded Corner 7"/>
          <p:cNvSpPr/>
          <p:nvPr/>
        </p:nvSpPr>
        <p:spPr>
          <a:xfrm>
            <a:off x="6023429" y="2685143"/>
            <a:ext cx="2467428" cy="2191657"/>
          </a:xfrm>
          <a:prstGeom prst="foldedCorner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hr-HR" sz="1600" dirty="0" smtClean="0">
                <a:solidFill>
                  <a:srgbClr val="003399"/>
                </a:solidFill>
              </a:rPr>
              <a:t>Samo ukoliko je zbir minimum 30 bodova, projekat će biti uzet u obzir za dalje ocjenjivanje.</a:t>
            </a:r>
            <a:endParaRPr lang="hr-HR" sz="1600" noProof="1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96686"/>
            <a:ext cx="9144000" cy="537028"/>
          </a:xfrm>
        </p:spPr>
        <p:txBody>
          <a:bodyPr/>
          <a:lstStyle/>
          <a:p>
            <a:pPr lvl="0">
              <a:defRPr/>
            </a:pPr>
            <a:r>
              <a:rPr lang="bs-Latn-BA" sz="3400" b="1" dirty="0" smtClean="0">
                <a:solidFill>
                  <a:srgbClr val="003399"/>
                </a:solidFill>
                <a:effectLst/>
                <a:cs typeface="Arial" charset="0"/>
              </a:rPr>
              <a:t>Korak 3 – </a:t>
            </a:r>
            <a:r>
              <a:rPr lang="bs-Latn-BA" sz="3400" b="1" dirty="0" smtClean="0">
                <a:solidFill>
                  <a:srgbClr val="003399"/>
                </a:solidFill>
              </a:rPr>
              <a:t>Ocjenjivanje kompletne aplikacije </a:t>
            </a:r>
            <a:r>
              <a:rPr lang="bs-Latn-BA" sz="3600" dirty="0" smtClean="0">
                <a:solidFill>
                  <a:srgbClr val="003399"/>
                </a:solidFill>
              </a:rPr>
              <a:t/>
            </a:r>
            <a:br>
              <a:rPr lang="bs-Latn-BA" sz="3600" dirty="0" smtClean="0">
                <a:solidFill>
                  <a:srgbClr val="003399"/>
                </a:solidFill>
              </a:rPr>
            </a:br>
            <a:r>
              <a:rPr lang="bs-Latn-BA" sz="36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sr-Latn-BA" sz="3600" b="1" dirty="0" smtClean="0">
                <a:solidFill>
                  <a:srgbClr val="003399"/>
                </a:solidFill>
                <a:effectLst/>
                <a:cs typeface="Arial" charset="0"/>
              </a:rPr>
              <a:t/>
            </a:r>
            <a:br>
              <a:rPr lang="sr-Latn-BA" sz="36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endParaRPr lang="en-GB" b="1" dirty="0" smtClean="0">
              <a:solidFill>
                <a:srgbClr val="003399"/>
              </a:solidFill>
              <a:cs typeface="Arial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441234" y="142675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olded Corner 37"/>
          <p:cNvSpPr/>
          <p:nvPr/>
        </p:nvSpPr>
        <p:spPr>
          <a:xfrm>
            <a:off x="6023427" y="1741714"/>
            <a:ext cx="2467429" cy="2075544"/>
          </a:xfrm>
          <a:prstGeom prst="foldedCorner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8738" indent="-58738" algn="just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hr-HR" sz="1600" dirty="0" smtClean="0">
                <a:solidFill>
                  <a:srgbClr val="003399"/>
                </a:solidFill>
              </a:rPr>
              <a:t>Ukoliko je za sekciju 1</a:t>
            </a:r>
            <a:r>
              <a:rPr lang="en-US" sz="1600" dirty="0" smtClean="0">
                <a:solidFill>
                  <a:srgbClr val="003399"/>
                </a:solidFill>
              </a:rPr>
              <a:t> – </a:t>
            </a:r>
            <a:r>
              <a:rPr lang="en-US" sz="1600" dirty="0" err="1" smtClean="0">
                <a:solidFill>
                  <a:srgbClr val="003399"/>
                </a:solidFill>
              </a:rPr>
              <a:t>finansijski</a:t>
            </a:r>
            <a:r>
              <a:rPr lang="en-US" sz="1600" dirty="0" smtClean="0">
                <a:solidFill>
                  <a:srgbClr val="003399"/>
                </a:solidFill>
              </a:rPr>
              <a:t> i </a:t>
            </a:r>
            <a:r>
              <a:rPr lang="en-US" sz="1600" dirty="0" err="1" smtClean="0">
                <a:solidFill>
                  <a:srgbClr val="003399"/>
                </a:solidFill>
              </a:rPr>
              <a:t>operativni</a:t>
            </a:r>
            <a:r>
              <a:rPr lang="en-US" sz="1600" dirty="0" smtClean="0">
                <a:solidFill>
                  <a:srgbClr val="003399"/>
                </a:solidFill>
              </a:rPr>
              <a:t> </a:t>
            </a:r>
            <a:r>
              <a:rPr lang="en-US" sz="1600" dirty="0" err="1" smtClean="0">
                <a:solidFill>
                  <a:srgbClr val="003399"/>
                </a:solidFill>
              </a:rPr>
              <a:t>kapaciteti</a:t>
            </a:r>
            <a:r>
              <a:rPr lang="en-US" sz="1600" dirty="0" smtClean="0">
                <a:solidFill>
                  <a:srgbClr val="003399"/>
                </a:solidFill>
              </a:rPr>
              <a:t> –</a:t>
            </a:r>
            <a:r>
              <a:rPr lang="hr-HR" sz="1600" dirty="0" smtClean="0">
                <a:solidFill>
                  <a:srgbClr val="003399"/>
                </a:solidFill>
              </a:rPr>
              <a:t> ukupan prosječan zbir bodova manji od 12, aplikacija neće biti prihvaćena.</a:t>
            </a:r>
            <a:endParaRPr lang="en-GB" sz="1600" dirty="0">
              <a:solidFill>
                <a:srgbClr val="003399"/>
              </a:solidFill>
            </a:endParaRPr>
          </a:p>
        </p:txBody>
      </p:sp>
      <p:sp>
        <p:nvSpPr>
          <p:cNvPr id="39" name="Folded Corner 38"/>
          <p:cNvSpPr/>
          <p:nvPr/>
        </p:nvSpPr>
        <p:spPr>
          <a:xfrm>
            <a:off x="6030684" y="4129314"/>
            <a:ext cx="2467429" cy="2075544"/>
          </a:xfrm>
          <a:prstGeom prst="foldedCorner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hr-HR" sz="1600" dirty="0" smtClean="0">
                <a:solidFill>
                  <a:srgbClr val="003399"/>
                </a:solidFill>
              </a:rPr>
              <a:t>Ukoliko je ukupan prosječan zbir bodova za sekciju 2 – relevantnost – manji od 20</a:t>
            </a:r>
            <a:r>
              <a:rPr lang="en-US" sz="1600" dirty="0" smtClean="0">
                <a:solidFill>
                  <a:srgbClr val="003399"/>
                </a:solidFill>
              </a:rPr>
              <a:t>,</a:t>
            </a:r>
            <a:r>
              <a:rPr lang="hr-HR" sz="1600" dirty="0" smtClean="0">
                <a:solidFill>
                  <a:srgbClr val="003399"/>
                </a:solidFill>
              </a:rPr>
              <a:t> aplikacija neće biti prihvaćena</a:t>
            </a:r>
            <a:r>
              <a:rPr lang="sr-Latn-CS" sz="1600" dirty="0" smtClean="0">
                <a:solidFill>
                  <a:srgbClr val="003399"/>
                </a:solidFill>
              </a:rPr>
              <a:t>.</a:t>
            </a:r>
            <a:endParaRPr lang="en-US" sz="1600" noProof="1">
              <a:solidFill>
                <a:srgbClr val="003399"/>
              </a:solidFill>
            </a:endParaRPr>
          </a:p>
        </p:txBody>
      </p:sp>
      <p:graphicFrame>
        <p:nvGraphicFramePr>
          <p:cNvPr id="40" name="Table 39"/>
          <p:cNvGraphicFramePr>
            <a:graphicFrameLocks noGrp="1"/>
          </p:cNvGraphicFramePr>
          <p:nvPr/>
        </p:nvGraphicFramePr>
        <p:xfrm>
          <a:off x="478970" y="1828803"/>
          <a:ext cx="4122060" cy="4415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3830"/>
                <a:gridCol w="1248230"/>
              </a:tblGrid>
              <a:tr h="643209">
                <a:tc>
                  <a:txBody>
                    <a:bodyPr/>
                    <a:lstStyle/>
                    <a:p>
                      <a:r>
                        <a:rPr lang="bs-Latn-BA" sz="2000" dirty="0" smtClean="0">
                          <a:solidFill>
                            <a:srgbClr val="003399"/>
                          </a:solidFill>
                        </a:rPr>
                        <a:t>Sekcija</a:t>
                      </a:r>
                      <a:r>
                        <a:rPr lang="bs-Latn-BA" sz="2000" baseline="0" dirty="0" smtClean="0">
                          <a:solidFill>
                            <a:srgbClr val="003399"/>
                          </a:solidFill>
                        </a:rPr>
                        <a:t> </a:t>
                      </a:r>
                      <a:endParaRPr lang="bs-Latn-BA" sz="2000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Latn-BA" dirty="0" smtClean="0">
                          <a:solidFill>
                            <a:srgbClr val="003399"/>
                          </a:solidFill>
                        </a:rPr>
                        <a:t>Max</a:t>
                      </a:r>
                      <a:r>
                        <a:rPr lang="bs-Latn-BA" baseline="0" dirty="0" smtClean="0">
                          <a:solidFill>
                            <a:srgbClr val="003399"/>
                          </a:solidFill>
                        </a:rPr>
                        <a:t> broj bodova</a:t>
                      </a:r>
                      <a:endParaRPr lang="bs-Latn-BA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1.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Finansijski i operativni kapaciteti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20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9529"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2. Relevantnost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25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3. Efektivnost i izvodivost projekta 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25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4. Održivost projekta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15</a:t>
                      </a:r>
                    </a:p>
                    <a:p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5. Budžet i efektivnost troškova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15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4639"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Maksimalan broj</a:t>
                      </a:r>
                      <a:r>
                        <a:rPr lang="bs-Latn-BA" sz="2000" b="1" baseline="0" dirty="0" smtClean="0">
                          <a:solidFill>
                            <a:srgbClr val="003399"/>
                          </a:solidFill>
                        </a:rPr>
                        <a:t> bodova 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Latn-BA" sz="2000" b="1" dirty="0" smtClean="0">
                          <a:solidFill>
                            <a:srgbClr val="003399"/>
                          </a:solidFill>
                        </a:rPr>
                        <a:t>100</a:t>
                      </a:r>
                      <a:endParaRPr lang="bs-Latn-BA" sz="2000" b="1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54743"/>
            <a:ext cx="9144000" cy="1219200"/>
          </a:xfrm>
        </p:spPr>
        <p:txBody>
          <a:bodyPr/>
          <a:lstStyle/>
          <a:p>
            <a:pPr indent="-838200" eaLnBrk="1" hangingPunct="1"/>
            <a:r>
              <a:rPr lang="sr-Cyrl-CS" sz="3600" b="1" dirty="0" smtClean="0">
                <a:solidFill>
                  <a:srgbClr val="003399"/>
                </a:solidFill>
                <a:effectLst/>
                <a:cs typeface="Arial" charset="0"/>
              </a:rPr>
              <a:t>Obav</a:t>
            </a:r>
            <a:r>
              <a:rPr lang="sr-Latn-CS" sz="3600" b="1" dirty="0" smtClean="0">
                <a:solidFill>
                  <a:srgbClr val="003399"/>
                </a:solidFill>
                <a:effectLst/>
                <a:cs typeface="Arial" charset="0"/>
              </a:rPr>
              <a:t>j</a:t>
            </a:r>
            <a:r>
              <a:rPr lang="sr-Cyrl-CS" sz="3600" b="1" dirty="0" smtClean="0">
                <a:solidFill>
                  <a:srgbClr val="003399"/>
                </a:solidFill>
                <a:effectLst/>
                <a:cs typeface="Arial" charset="0"/>
              </a:rPr>
              <a:t>eštavanje o odluci Ugov</a:t>
            </a:r>
            <a:r>
              <a:rPr lang="bs-Latn-BA" sz="3600" b="1" dirty="0" smtClean="0">
                <a:solidFill>
                  <a:srgbClr val="003399"/>
                </a:solidFill>
                <a:effectLst/>
                <a:cs typeface="Arial" charset="0"/>
              </a:rPr>
              <a:t>ornog </a:t>
            </a:r>
            <a:r>
              <a:rPr lang="sr-Cyrl-CS" sz="3600" b="1" dirty="0" smtClean="0">
                <a:solidFill>
                  <a:srgbClr val="003399"/>
                </a:solidFill>
                <a:effectLst/>
                <a:cs typeface="Arial" charset="0"/>
              </a:rPr>
              <a:t>t</a:t>
            </a:r>
            <a:r>
              <a:rPr lang="sr-Latn-CS" sz="3600" b="1" dirty="0" smtClean="0">
                <a:solidFill>
                  <a:srgbClr val="003399"/>
                </a:solidFill>
                <a:effectLst/>
                <a:cs typeface="Arial" charset="0"/>
              </a:rPr>
              <a:t>ijela</a:t>
            </a:r>
            <a:br>
              <a:rPr lang="sr-Latn-CS" sz="3600" b="1" dirty="0" smtClean="0">
                <a:solidFill>
                  <a:srgbClr val="003399"/>
                </a:solidFill>
                <a:effectLst/>
                <a:cs typeface="Arial" charset="0"/>
              </a:rPr>
            </a:br>
            <a:r>
              <a:rPr lang="sr-Latn-CS" sz="3400" b="1" dirty="0" smtClean="0">
                <a:solidFill>
                  <a:srgbClr val="003399"/>
                </a:solidFill>
                <a:effectLst/>
                <a:cs typeface="Arial" charset="0"/>
              </a:rPr>
              <a:t> 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(sekcija 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2.</a:t>
            </a: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4. Vodiča</a:t>
            </a:r>
            <a:r>
              <a:rPr lang="en-GB" sz="2400" b="1" dirty="0" smtClean="0">
                <a:solidFill>
                  <a:srgbClr val="003399"/>
                </a:solidFill>
                <a:effectLst/>
                <a:cs typeface="Arial" charset="0"/>
              </a:rPr>
              <a:t>)</a:t>
            </a:r>
            <a:endParaRPr lang="en-GB" sz="2400" b="1" noProof="1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341313" y="2200275"/>
            <a:ext cx="8235950" cy="4054475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Aplikanti će dobiti pismeno obav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j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eštenje o odluci Ugov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ornog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t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ijela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vezanoj za 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svoju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aplikaciju, a u slučaju odbijanja, o razlozima ovakve negativne odluke.</a:t>
            </a:r>
            <a:r>
              <a:rPr lang="sr-Cyrl-CS" sz="2200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en-GB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GB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algn="just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isma 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obavještenja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usp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j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ešnim aplikantima 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biće poslata 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u roku od 15 kalendarskih dana od donošenja odluke o odobravanju, a pisma neusp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j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ešnim aplikantima u roku od narednih 15 kalendarskh dana.</a:t>
            </a:r>
            <a:r>
              <a:rPr lang="sr-Cyrl-CS" sz="2200" dirty="0" smtClean="0">
                <a:solidFill>
                  <a:srgbClr val="003399"/>
                </a:solidFill>
                <a:cs typeface="Arial" pitchFamily="34" charset="0"/>
              </a:rPr>
              <a:t> </a:t>
            </a:r>
            <a:endParaRPr lang="sr-Latn-BA" sz="2200" dirty="0" smtClean="0">
              <a:solidFill>
                <a:srgbClr val="003399"/>
              </a:solidFill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endParaRPr lang="en-GB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buSzTx/>
              <a:buFont typeface="Wingdings" pitchFamily="2" charset="2"/>
              <a:buChar char="q"/>
              <a:defRPr/>
            </a:pP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Aplikanti koji smatraju da su oštećeni zbog greške ili neregularnosti nastalih u toku procesa odobravanja mogu da se žale direktno Ugov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ornom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t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ijelu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 Ugov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orno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t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ijelo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će odgovoriti u roku od </a:t>
            </a:r>
            <a:r>
              <a:rPr lang="bs-Latn-BA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45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 dana od dana pr</a:t>
            </a:r>
            <a:r>
              <a:rPr lang="sr-Latn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ij</a:t>
            </a:r>
            <a:r>
              <a:rPr lang="sr-Cyrl-CS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ema žalbe</a:t>
            </a:r>
            <a:r>
              <a:rPr lang="en-GB" sz="22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. </a:t>
            </a:r>
            <a:endParaRPr lang="sr-Latn-CS" sz="22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buSzTx/>
              <a:buFont typeface="Wingdings" pitchFamily="2" charset="2"/>
              <a:buChar char="Ø"/>
              <a:defRPr/>
            </a:pPr>
            <a:endParaRPr lang="sr-Latn-CS" sz="2200" b="1" noProof="1" smtClean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771" y="2104571"/>
            <a:ext cx="8562975" cy="376713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bs-Latn-BA" sz="4400" dirty="0" smtClean="0">
              <a:solidFill>
                <a:srgbClr val="FFFF66"/>
              </a:solidFill>
              <a:effectLst/>
              <a:latin typeface="Garamond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bs-Latn-BA" sz="5400" b="1" dirty="0" smtClean="0">
                <a:solidFill>
                  <a:srgbClr val="003399"/>
                </a:solidFill>
                <a:effectLst/>
                <a:latin typeface="+mj-lt"/>
              </a:rPr>
              <a:t>Aplikacioni formular</a:t>
            </a:r>
            <a:endParaRPr lang="bs-Latn-BA" sz="5400" b="1" dirty="0" smtClean="0">
              <a:solidFill>
                <a:srgbClr val="003399"/>
              </a:solidFill>
              <a:latin typeface="+mj-lt"/>
            </a:endParaRPr>
          </a:p>
        </p:txBody>
      </p:sp>
    </p:spTree>
  </p:cSld>
  <p:clrMapOvr>
    <a:masterClrMapping/>
  </p:clrMapOvr>
  <p:transition spd="med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40229"/>
            <a:ext cx="9144000" cy="914400"/>
          </a:xfrm>
        </p:spPr>
        <p:txBody>
          <a:bodyPr/>
          <a:lstStyle/>
          <a:p>
            <a:pPr algn="ctr">
              <a:defRPr/>
            </a:pPr>
            <a:r>
              <a:rPr lang="sr-Latn-BA" sz="4000" b="1" dirty="0" smtClean="0">
                <a:solidFill>
                  <a:srgbClr val="003399"/>
                </a:solidFill>
                <a:cs typeface="Arial" pitchFamily="34" charset="0"/>
              </a:rPr>
              <a:t>A</a:t>
            </a: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plikacioni formular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2403565"/>
            <a:ext cx="7191375" cy="3043645"/>
          </a:xfrm>
        </p:spPr>
        <p:txBody>
          <a:bodyPr/>
          <a:lstStyle/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Dio A: Rezime projekta (</a:t>
            </a:r>
            <a:r>
              <a:rPr lang="sr-Latn-BA" b="1" i="1" dirty="0" smtClean="0">
                <a:solidFill>
                  <a:srgbClr val="003399"/>
                </a:solidFill>
                <a:effectLst/>
                <a:cs typeface="Arial" pitchFamily="34" charset="0"/>
              </a:rPr>
              <a:t>Concept Note</a:t>
            </a:r>
            <a:r>
              <a:rPr lang="sr-Latn-BA" b="1" dirty="0" smtClean="0">
                <a:solidFill>
                  <a:srgbClr val="003399"/>
                </a:solidFill>
                <a:cs typeface="Arial" pitchFamily="34" charset="0"/>
              </a:rPr>
              <a:t>)</a:t>
            </a:r>
            <a:endParaRPr lang="sr-Latn-BA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endParaRPr lang="sr-Latn-BA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Dio B: Kompletan aplikacioni formular (</a:t>
            </a:r>
            <a:r>
              <a:rPr lang="sr-Latn-BA" b="1" i="1" dirty="0" smtClean="0">
                <a:solidFill>
                  <a:srgbClr val="003399"/>
                </a:solidFill>
                <a:effectLst/>
                <a:cs typeface="Arial" pitchFamily="34" charset="0"/>
              </a:rPr>
              <a:t>Full Application Form</a:t>
            </a:r>
            <a:r>
              <a:rPr lang="sr-Latn-BA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)</a:t>
            </a:r>
          </a:p>
          <a:p>
            <a:pPr>
              <a:buSzPct val="75000"/>
              <a:buFont typeface="Wingdings" pitchFamily="2" charset="2"/>
              <a:buNone/>
              <a:defRPr/>
            </a:pPr>
            <a:endParaRPr lang="en-US" dirty="0" smtClean="0">
              <a:effectLst/>
              <a:latin typeface="Garamond" pitchFamily="18" charset="0"/>
            </a:endParaRPr>
          </a:p>
          <a:p>
            <a:pPr>
              <a:defRPr/>
            </a:pPr>
            <a:endParaRPr lang="bs-Latn-BA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57201" y="176348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7656"/>
            <a:ext cx="8229600" cy="1320801"/>
          </a:xfrm>
        </p:spPr>
        <p:txBody>
          <a:bodyPr/>
          <a:lstStyle/>
          <a:p>
            <a:pPr algn="ctr">
              <a:defRPr/>
            </a:pP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Dio A: Rezime projekta</a:t>
            </a:r>
            <a:b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</a:b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Preporuke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57" y="2162629"/>
            <a:ext cx="8679543" cy="3947886"/>
          </a:xfrm>
        </p:spPr>
        <p:txBody>
          <a:bodyPr/>
          <a:lstStyle/>
          <a:p>
            <a:pPr indent="0">
              <a:buNone/>
              <a:defRPr/>
            </a:pPr>
            <a:r>
              <a:rPr lang="sr-Latn-BA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Ne postoji specifičan obrazac za pisanje rezimea projekta, ali aplikant mora voditi računa o sljedećem:</a:t>
            </a:r>
          </a:p>
          <a:p>
            <a:pPr indent="0">
              <a:buNone/>
              <a:defRPr/>
            </a:pPr>
            <a:endParaRPr lang="sr-Latn-BA" sz="2000" b="1" dirty="0" smtClean="0">
              <a:solidFill>
                <a:srgbClr val="003399"/>
              </a:solidFill>
              <a:effectLst/>
              <a:cs typeface="Arial" pitchFamily="34" charset="0"/>
            </a:endParaRPr>
          </a:p>
          <a:p>
            <a:pPr lvl="1">
              <a:buFont typeface="Wingdings" pitchFamily="2" charset="2"/>
              <a:buChar char="§"/>
              <a:defRPr/>
            </a:pPr>
            <a:r>
              <a:rPr lang="sr-Latn-BA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da odgovara sadržaju koji je naveden u aplikacionom formularu;</a:t>
            </a:r>
          </a:p>
          <a:p>
            <a:pPr lvl="1">
              <a:buFont typeface="Wingdings" pitchFamily="2" charset="2"/>
              <a:buChar char="§"/>
              <a:defRPr/>
            </a:pPr>
            <a:r>
              <a:rPr lang="sr-Latn-BA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da aplikant može navesti dodatne informacije koje smatra korisnim za ocjenjivanje, a koje nisu posebno zahtijevane (npr. dodatne vrijednosti i/ili sinergija sa drugim sličnim projektima u prošlosti, sadašnjosti i budućnosti, efekat multipliciranja i/ili prelivanja, zašto je aplikant najpogodniji za sprovođenje projekta, itd.);</a:t>
            </a:r>
          </a:p>
          <a:p>
            <a:pPr lvl="1">
              <a:buFont typeface="Wingdings" pitchFamily="2" charset="2"/>
              <a:buChar char="§"/>
              <a:defRPr/>
            </a:pPr>
            <a:r>
              <a:rPr lang="sr-Latn-BA" sz="2000" b="1" dirty="0" smtClean="0">
                <a:solidFill>
                  <a:srgbClr val="003399"/>
                </a:solidFill>
                <a:cs typeface="Arial" pitchFamily="34" charset="0"/>
              </a:rPr>
              <a:t>d</a:t>
            </a:r>
            <a:r>
              <a:rPr lang="sr-Latn-BA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a će evaluacija biti sprovedena u skladu sa tabelom za ocjenjivanje i zasnivaće se isključivo na informacijama navedenim u rezimeu projekta.</a:t>
            </a:r>
          </a:p>
          <a:p>
            <a:pPr>
              <a:defRPr/>
            </a:pPr>
            <a:endParaRPr lang="bs-Latn-BA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28172" y="20392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8913" y="682171"/>
            <a:ext cx="8955087" cy="846184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bs-Latn-BA" sz="4000" b="1" dirty="0" smtClean="0">
                <a:solidFill>
                  <a:srgbClr val="003399"/>
                </a:solidFill>
              </a:rPr>
              <a:t>Cilj i prioriteti Programa </a:t>
            </a:r>
            <a:br>
              <a:rPr lang="bs-Latn-BA" sz="4000" b="1" dirty="0" smtClean="0">
                <a:solidFill>
                  <a:srgbClr val="003399"/>
                </a:solidFill>
              </a:rPr>
            </a:br>
            <a:r>
              <a:rPr lang="bs-Latn-BA" sz="2400" b="1" dirty="0" smtClean="0">
                <a:solidFill>
                  <a:srgbClr val="003399"/>
                </a:solidFill>
              </a:rPr>
              <a:t>(sekcija 1</a:t>
            </a:r>
            <a:r>
              <a:rPr lang="en-US" sz="2400" b="1" dirty="0" smtClean="0">
                <a:solidFill>
                  <a:srgbClr val="003399"/>
                </a:solidFill>
              </a:rPr>
              <a:t>.2</a:t>
            </a:r>
            <a:r>
              <a:rPr lang="sr-Latn-CS" sz="2400" b="1" dirty="0" smtClean="0">
                <a:solidFill>
                  <a:srgbClr val="003399"/>
                </a:solidFill>
              </a:rPr>
              <a:t>. Vodiča</a:t>
            </a:r>
            <a:r>
              <a:rPr lang="en-US" sz="2400" b="1" dirty="0" smtClean="0">
                <a:solidFill>
                  <a:srgbClr val="003399"/>
                </a:solidFill>
              </a:rPr>
              <a:t>)</a:t>
            </a:r>
          </a:p>
        </p:txBody>
      </p:sp>
      <p:sp>
        <p:nvSpPr>
          <p:cNvPr id="440325" name="Rectangle 5"/>
          <p:cNvSpPr>
            <a:spLocks noChangeArrowheads="1"/>
          </p:cNvSpPr>
          <p:nvPr/>
        </p:nvSpPr>
        <p:spPr bwMode="auto">
          <a:xfrm>
            <a:off x="354013" y="2872653"/>
            <a:ext cx="8589962" cy="100950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3399"/>
                </a:solidFill>
                <a:latin typeface="+mn-lt"/>
              </a:rPr>
              <a:t>PRIORIT</a:t>
            </a:r>
            <a:r>
              <a:rPr lang="bs-Latn-BA" sz="2000" dirty="0">
                <a:solidFill>
                  <a:srgbClr val="003399"/>
                </a:solidFill>
                <a:latin typeface="+mn-lt"/>
              </a:rPr>
              <a:t>ET </a:t>
            </a:r>
            <a:r>
              <a:rPr lang="en-US" sz="2000" dirty="0">
                <a:solidFill>
                  <a:srgbClr val="003399"/>
                </a:solidFill>
                <a:latin typeface="+mn-lt"/>
              </a:rPr>
              <a:t>I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bs-Latn-BA" dirty="0" smtClean="0">
                <a:solidFill>
                  <a:srgbClr val="003399"/>
                </a:solidFill>
                <a:latin typeface="+mn-lt"/>
              </a:rPr>
              <a:t>Ostvarivanje društvene i ekonomske kohezije </a:t>
            </a:r>
            <a:r>
              <a:rPr lang="bs-Latn-BA" dirty="0">
                <a:solidFill>
                  <a:srgbClr val="003399"/>
                </a:solidFill>
                <a:latin typeface="+mn-lt"/>
              </a:rPr>
              <a:t>kroz aktivnosti </a:t>
            </a:r>
            <a:r>
              <a:rPr lang="bs-Latn-BA" dirty="0" smtClean="0">
                <a:solidFill>
                  <a:srgbClr val="003399"/>
                </a:solidFill>
                <a:latin typeface="+mn-lt"/>
              </a:rPr>
              <a:t>kojima se unapređuju  fizička, poslovna, društvena </a:t>
            </a:r>
            <a:r>
              <a:rPr lang="bs-Latn-BA" dirty="0">
                <a:solidFill>
                  <a:srgbClr val="003399"/>
                </a:solidFill>
                <a:latin typeface="+mn-lt"/>
              </a:rPr>
              <a:t>i </a:t>
            </a:r>
            <a:r>
              <a:rPr lang="bs-Latn-BA" dirty="0" smtClean="0">
                <a:solidFill>
                  <a:srgbClr val="003399"/>
                </a:solidFill>
                <a:latin typeface="+mn-lt"/>
              </a:rPr>
              <a:t>institucionalna infrastruktura </a:t>
            </a:r>
            <a:r>
              <a:rPr lang="bs-Latn-BA" dirty="0">
                <a:solidFill>
                  <a:srgbClr val="003399"/>
                </a:solidFill>
                <a:latin typeface="+mn-lt"/>
              </a:rPr>
              <a:t>i </a:t>
            </a:r>
            <a:r>
              <a:rPr lang="bs-Latn-BA" dirty="0" smtClean="0">
                <a:solidFill>
                  <a:srgbClr val="003399"/>
                </a:solidFill>
                <a:latin typeface="+mn-lt"/>
              </a:rPr>
              <a:t>kapaciteti.</a:t>
            </a:r>
            <a:endParaRPr lang="en-US" b="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440328" name="Rectangle 8"/>
          <p:cNvSpPr>
            <a:spLocks noChangeArrowheads="1"/>
          </p:cNvSpPr>
          <p:nvPr/>
        </p:nvSpPr>
        <p:spPr bwMode="auto">
          <a:xfrm>
            <a:off x="406763" y="5741881"/>
            <a:ext cx="8488363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3399"/>
                </a:solidFill>
                <a:latin typeface="+mn-lt"/>
              </a:rPr>
              <a:t>PRIORIT</a:t>
            </a:r>
            <a:r>
              <a:rPr lang="bs-Latn-BA" dirty="0">
                <a:solidFill>
                  <a:srgbClr val="003399"/>
                </a:solidFill>
                <a:latin typeface="+mn-lt"/>
              </a:rPr>
              <a:t>ET</a:t>
            </a:r>
            <a:r>
              <a:rPr lang="en-US" dirty="0">
                <a:solidFill>
                  <a:srgbClr val="003399"/>
                </a:solidFill>
                <a:latin typeface="+mn-lt"/>
              </a:rPr>
              <a:t> II</a:t>
            </a:r>
          </a:p>
          <a:p>
            <a:pPr algn="ctr">
              <a:defRPr/>
            </a:pPr>
            <a:r>
              <a:rPr lang="en-US" dirty="0">
                <a:solidFill>
                  <a:srgbClr val="003399"/>
                </a:solidFill>
                <a:latin typeface="+mn-lt"/>
              </a:rPr>
              <a:t>Tehni</a:t>
            </a:r>
            <a:r>
              <a:rPr lang="bs-Latn-BA" dirty="0">
                <a:solidFill>
                  <a:srgbClr val="003399"/>
                </a:solidFill>
                <a:latin typeface="+mn-lt"/>
              </a:rPr>
              <a:t>čka pomoć</a:t>
            </a:r>
            <a:endParaRPr lang="en-GB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13317" name="AutoShape 3"/>
          <p:cNvSpPr>
            <a:spLocks noChangeArrowheads="1"/>
          </p:cNvSpPr>
          <p:nvPr/>
        </p:nvSpPr>
        <p:spPr bwMode="auto">
          <a:xfrm>
            <a:off x="0" y="2514600"/>
            <a:ext cx="1447800" cy="533400"/>
          </a:xfrm>
          <a:prstGeom prst="flowChartPunchedCard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3318" name="Text Box 12"/>
          <p:cNvSpPr txBox="1">
            <a:spLocks noChangeArrowheads="1"/>
          </p:cNvSpPr>
          <p:nvPr/>
        </p:nvSpPr>
        <p:spPr bwMode="auto">
          <a:xfrm>
            <a:off x="0" y="2278742"/>
            <a:ext cx="9144000" cy="1255728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GB" sz="2400" dirty="0">
              <a:solidFill>
                <a:srgbClr val="FFFF00"/>
              </a:solidFill>
              <a:latin typeface="Arial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US" sz="2400" dirty="0">
              <a:solidFill>
                <a:srgbClr val="FFFF00"/>
              </a:solidFill>
              <a:latin typeface="Arial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lang="en-GB" sz="2400" b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20" name="Rectangle 16"/>
          <p:cNvSpPr>
            <a:spLocks noChangeArrowheads="1"/>
          </p:cNvSpPr>
          <p:nvPr/>
        </p:nvSpPr>
        <p:spPr bwMode="auto">
          <a:xfrm>
            <a:off x="242888" y="4029201"/>
            <a:ext cx="4256087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M</a:t>
            </a:r>
            <a:r>
              <a:rPr lang="bs-Latn-BA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jera</a:t>
            </a:r>
            <a:r>
              <a:rPr lang="en-GB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 </a:t>
            </a:r>
            <a:r>
              <a:rPr lang="sr-Latn-CS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I.1</a:t>
            </a:r>
            <a:endParaRPr lang="en-US" sz="2000" dirty="0">
              <a:solidFill>
                <a:srgbClr val="003399"/>
              </a:solidFill>
              <a:latin typeface="+mn-lt"/>
              <a:cs typeface="Times New Roman" pitchFamily="18" charset="0"/>
            </a:endParaRPr>
          </a:p>
          <a:p>
            <a:pPr algn="ctr"/>
            <a:r>
              <a:rPr lang="hr-HR" sz="2000" dirty="0" smtClean="0">
                <a:solidFill>
                  <a:srgbClr val="003399"/>
                </a:solidFill>
                <a:latin typeface="+mn-lt"/>
              </a:rPr>
              <a:t>Unapređenje produktivnost </a:t>
            </a:r>
            <a:r>
              <a:rPr lang="hr-HR" sz="2000" dirty="0">
                <a:solidFill>
                  <a:srgbClr val="003399"/>
                </a:solidFill>
                <a:latin typeface="+mn-lt"/>
              </a:rPr>
              <a:t>i </a:t>
            </a:r>
            <a:r>
              <a:rPr lang="hr-HR" sz="2000" dirty="0" smtClean="0">
                <a:solidFill>
                  <a:srgbClr val="003399"/>
                </a:solidFill>
                <a:latin typeface="+mn-lt"/>
              </a:rPr>
              <a:t>konkurentnost </a:t>
            </a:r>
            <a:r>
              <a:rPr lang="hr-HR" sz="2000" dirty="0">
                <a:solidFill>
                  <a:srgbClr val="003399"/>
                </a:solidFill>
                <a:latin typeface="+mn-lt"/>
              </a:rPr>
              <a:t>ekonomskih, ruralnih i ekoloških resursa </a:t>
            </a:r>
            <a:r>
              <a:rPr lang="hr-HR" sz="2000" dirty="0" smtClean="0">
                <a:solidFill>
                  <a:srgbClr val="003399"/>
                </a:solidFill>
                <a:latin typeface="+mn-lt"/>
              </a:rPr>
              <a:t>programske oblasti.</a:t>
            </a:r>
            <a:r>
              <a:rPr lang="sr-Latn-CS" sz="2000" dirty="0" smtClean="0">
                <a:solidFill>
                  <a:srgbClr val="003399"/>
                </a:solidFill>
                <a:latin typeface="+mn-lt"/>
              </a:rPr>
              <a:t> </a:t>
            </a:r>
            <a:endParaRPr lang="en-GB" sz="2000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13321" name="Rectangle 17"/>
          <p:cNvSpPr>
            <a:spLocks noChangeArrowheads="1"/>
          </p:cNvSpPr>
          <p:nvPr/>
        </p:nvSpPr>
        <p:spPr bwMode="auto">
          <a:xfrm>
            <a:off x="4732338" y="4035371"/>
            <a:ext cx="4121150" cy="23391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M</a:t>
            </a:r>
            <a:r>
              <a:rPr lang="bs-Latn-BA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jera</a:t>
            </a:r>
            <a:r>
              <a:rPr lang="en-GB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 </a:t>
            </a:r>
            <a:r>
              <a:rPr lang="sr-Latn-CS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I.</a:t>
            </a:r>
            <a:r>
              <a:rPr lang="en-GB" sz="2000" dirty="0">
                <a:solidFill>
                  <a:srgbClr val="003399"/>
                </a:solidFill>
                <a:latin typeface="+mn-lt"/>
                <a:cs typeface="Times New Roman" pitchFamily="18" charset="0"/>
              </a:rPr>
              <a:t>2</a:t>
            </a:r>
          </a:p>
          <a:p>
            <a:pPr algn="ctr"/>
            <a:r>
              <a:rPr lang="sr-Latn-BA" dirty="0" smtClean="0">
                <a:solidFill>
                  <a:srgbClr val="003399"/>
                </a:solidFill>
                <a:latin typeface="+mn-lt"/>
              </a:rPr>
              <a:t>Inicijative u okviru prekogranične saradnje koje su usmjerene na razmjenu ljudi i ideja kako bi se unaprijedila saradnja stručne javnosti </a:t>
            </a:r>
            <a:r>
              <a:rPr lang="sr-Latn-CS" dirty="0" smtClean="0">
                <a:solidFill>
                  <a:srgbClr val="003399"/>
                </a:solidFill>
                <a:latin typeface="+mn-lt"/>
              </a:rPr>
              <a:t>i saradnje građanskog društva.</a:t>
            </a:r>
            <a:endParaRPr lang="en-GB" dirty="0" smtClean="0">
              <a:solidFill>
                <a:srgbClr val="003399"/>
              </a:solidFill>
              <a:latin typeface="+mn-lt"/>
              <a:cs typeface="Times New Roman" pitchFamily="18" charset="0"/>
            </a:endParaRPr>
          </a:p>
          <a:p>
            <a:pPr algn="ctr"/>
            <a:r>
              <a:rPr lang="sr-Latn-BA" sz="2000" dirty="0" smtClean="0">
                <a:solidFill>
                  <a:srgbClr val="003399"/>
                </a:solidFill>
                <a:latin typeface="+mn-lt"/>
              </a:rPr>
              <a:t> </a:t>
            </a:r>
            <a:r>
              <a:rPr lang="en-US" sz="2000" dirty="0" smtClean="0">
                <a:solidFill>
                  <a:srgbClr val="003399"/>
                </a:solidFill>
                <a:latin typeface="+mn-lt"/>
              </a:rPr>
              <a:t> </a:t>
            </a:r>
            <a:r>
              <a:rPr lang="sr-Latn-CS" sz="2000" dirty="0" smtClean="0">
                <a:solidFill>
                  <a:srgbClr val="003399"/>
                </a:solidFill>
                <a:latin typeface="+mn-lt"/>
              </a:rPr>
              <a:t> </a:t>
            </a:r>
            <a:endParaRPr lang="en-GB" sz="2000" dirty="0">
              <a:solidFill>
                <a:srgbClr val="003399"/>
              </a:solidFill>
              <a:latin typeface="+mn-lt"/>
              <a:cs typeface="Times New Roman" pitchFamily="18" charset="0"/>
            </a:endParaRPr>
          </a:p>
          <a:p>
            <a:endParaRPr lang="it-IT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22" name="Line 19"/>
          <p:cNvSpPr>
            <a:spLocks noChangeShapeType="1"/>
          </p:cNvSpPr>
          <p:nvPr/>
        </p:nvSpPr>
        <p:spPr bwMode="auto">
          <a:xfrm>
            <a:off x="4586513" y="4122057"/>
            <a:ext cx="681" cy="1262743"/>
          </a:xfrm>
          <a:prstGeom prst="line">
            <a:avLst/>
          </a:prstGeom>
          <a:noFill/>
          <a:ln w="349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bs-Latn-BA"/>
          </a:p>
        </p:txBody>
      </p:sp>
      <p:cxnSp>
        <p:nvCxnSpPr>
          <p:cNvPr id="11" name="Straight Connector 10"/>
          <p:cNvCxnSpPr/>
          <p:nvPr/>
        </p:nvCxnSpPr>
        <p:spPr>
          <a:xfrm>
            <a:off x="341086" y="16764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9314" y="1799771"/>
            <a:ext cx="8606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20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Opšti cilj  Programa</a:t>
            </a:r>
          </a:p>
          <a:p>
            <a:pPr algn="ctr"/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Stimulisanje privrede i smanjenje relativn</a:t>
            </a:r>
            <a:r>
              <a:rPr lang="en-US" sz="2000" dirty="0" smtClean="0">
                <a:solidFill>
                  <a:srgbClr val="003399"/>
                </a:solidFill>
                <a:latin typeface="+mn-lt"/>
              </a:rPr>
              <a:t>e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 izol</a:t>
            </a:r>
            <a:r>
              <a:rPr lang="en-US" sz="2000" dirty="0" smtClean="0">
                <a:solidFill>
                  <a:srgbClr val="003399"/>
                </a:solidFill>
                <a:latin typeface="+mn-lt"/>
              </a:rPr>
              <a:t>ovanosti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 </a:t>
            </a:r>
            <a:r>
              <a:rPr lang="en-US" sz="2000" dirty="0" smtClean="0">
                <a:solidFill>
                  <a:srgbClr val="003399"/>
                </a:solidFill>
                <a:latin typeface="+mn-lt"/>
              </a:rPr>
              <a:t>kvalifikovanog podru</a:t>
            </a:r>
            <a:r>
              <a:rPr lang="sr-Latn-CS" sz="2000" dirty="0" smtClean="0">
                <a:solidFill>
                  <a:srgbClr val="003399"/>
                </a:solidFill>
                <a:latin typeface="+mn-lt"/>
              </a:rPr>
              <a:t>čja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 </a:t>
            </a:r>
          </a:p>
          <a:p>
            <a:pPr algn="ctr"/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kroz jačanje zajedničkih institucionalnih okvira i kapaciteta ljudskih resursa.</a:t>
            </a:r>
            <a:endParaRPr lang="bs-Latn-BA" sz="2000" dirty="0">
              <a:solidFill>
                <a:srgbClr val="003399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674688" y="653143"/>
            <a:ext cx="7935912" cy="1175656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4000" b="1" dirty="0" smtClean="0">
                <a:solidFill>
                  <a:srgbClr val="003399"/>
                </a:solidFill>
                <a:cs typeface="Arial" pitchFamily="34" charset="0"/>
              </a:rPr>
              <a:t>Aplikacioni formular </a:t>
            </a:r>
            <a:br>
              <a:rPr lang="sr-Latn-CS" sz="4000" b="1" dirty="0" smtClean="0">
                <a:solidFill>
                  <a:srgbClr val="003399"/>
                </a:solidFill>
                <a:cs typeface="Arial" pitchFamily="34" charset="0"/>
              </a:rPr>
            </a:br>
            <a:r>
              <a:rPr lang="sr-Latn-CS" sz="4000" b="1" dirty="0" smtClean="0">
                <a:solidFill>
                  <a:srgbClr val="003399"/>
                </a:solidFill>
                <a:cs typeface="Arial" pitchFamily="34" charset="0"/>
              </a:rPr>
              <a:t>(Prilog </a:t>
            </a:r>
            <a:r>
              <a:rPr lang="en-US" sz="4000" b="1" dirty="0" smtClean="0">
                <a:solidFill>
                  <a:srgbClr val="003399"/>
                </a:solidFill>
                <a:cs typeface="Arial" pitchFamily="34" charset="0"/>
              </a:rPr>
              <a:t>B</a:t>
            </a:r>
            <a:r>
              <a:rPr lang="sr-Latn-CS" sz="4000" b="1" dirty="0" smtClean="0">
                <a:solidFill>
                  <a:srgbClr val="003399"/>
                </a:solidFill>
                <a:cs typeface="Arial" pitchFamily="34" charset="0"/>
              </a:rPr>
              <a:t>)</a:t>
            </a:r>
          </a:p>
        </p:txBody>
      </p:sp>
      <p:sp>
        <p:nvSpPr>
          <p:cNvPr id="1003523" name="Rectangle 3"/>
          <p:cNvSpPr>
            <a:spLocks noGrp="1" noChangeArrowheads="1"/>
          </p:cNvSpPr>
          <p:nvPr>
            <p:ph idx="1"/>
          </p:nvPr>
        </p:nvSpPr>
        <p:spPr>
          <a:xfrm>
            <a:off x="588963" y="1938338"/>
            <a:ext cx="8235950" cy="4447948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r>
              <a:rPr lang="bs-Latn-BA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PROJEKAT</a:t>
            </a:r>
            <a:r>
              <a:rPr lang="en-US" sz="2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	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endParaRPr lang="en-US" sz="12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APLIKANTI</a:t>
            </a: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endParaRPr lang="bs-Latn-BA" sz="20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PARTNERI APLIKANTA KOJI UČESTVUJU U PROJEKTU</a:t>
            </a: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endParaRPr lang="bs-Latn-BA" sz="20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SARADNICI APLIKANTA KOJI UČESTVUJU U PROJEKTU</a:t>
            </a: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endParaRPr lang="bs-Latn-BA" sz="20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KONTROLNA LISTA</a:t>
            </a:r>
            <a:r>
              <a:rPr lang="en-US" sz="2000" b="1" dirty="0" smtClean="0">
                <a:solidFill>
                  <a:srgbClr val="003399"/>
                </a:solidFill>
                <a:cs typeface="Arial" pitchFamily="34" charset="0"/>
              </a:rPr>
              <a:t>	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endParaRPr lang="en-US" sz="1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r>
              <a:rPr lang="en-US" sz="2000" b="1" dirty="0" smtClean="0">
                <a:solidFill>
                  <a:srgbClr val="003399"/>
                </a:solidFill>
                <a:cs typeface="Arial" pitchFamily="34" charset="0"/>
              </a:rPr>
              <a:t>D</a:t>
            </a: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EKLARACIJA OD STRANE APLIKANTA 1/FUNKCIONALNI VODEĆI PARTNER</a:t>
            </a: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None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	DEKLARACIJA OD STRANE APLIKANTA 2</a:t>
            </a: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None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VII.	SPORAZUM O PARTNERSTVU IZMEĐU APLIKANATA</a:t>
            </a:r>
          </a:p>
          <a:p>
            <a:pPr eaLnBrk="1" hangingPunct="1">
              <a:lnSpc>
                <a:spcPct val="80000"/>
              </a:lnSpc>
              <a:buClr>
                <a:srgbClr val="003399"/>
              </a:buClr>
              <a:buFont typeface="+mj-lt"/>
              <a:buAutoNum type="romanUcPeriod"/>
              <a:defRPr/>
            </a:pPr>
            <a:endParaRPr lang="en-US" sz="1200" b="1" dirty="0" smtClean="0">
              <a:solidFill>
                <a:srgbClr val="003399"/>
              </a:solidFill>
              <a:cs typeface="Arial" pitchFamily="34" charset="0"/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003399"/>
              </a:buClr>
              <a:buNone/>
              <a:defRPr/>
            </a:pPr>
            <a:r>
              <a:rPr lang="bs-Latn-BA" sz="2000" b="1" dirty="0" smtClean="0">
                <a:solidFill>
                  <a:srgbClr val="003399"/>
                </a:solidFill>
                <a:cs typeface="Arial" pitchFamily="34" charset="0"/>
              </a:rPr>
              <a:t>VIII. 	TABELA ZA OCJENJIVANJE PROJEKATA SA BODOVIMA</a:t>
            </a: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endParaRPr lang="en-GB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86229" y="1879600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674688" y="740229"/>
            <a:ext cx="7935912" cy="899885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CS" sz="4000" b="1" dirty="0" smtClean="0">
                <a:solidFill>
                  <a:srgbClr val="003399"/>
                </a:solidFill>
                <a:cs typeface="Arial" pitchFamily="34" charset="0"/>
              </a:rPr>
              <a:t>Budžet projekta</a:t>
            </a:r>
          </a:p>
        </p:txBody>
      </p:sp>
      <p:sp>
        <p:nvSpPr>
          <p:cNvPr id="1003523" name="Rectangle 3"/>
          <p:cNvSpPr>
            <a:spLocks noGrp="1" noChangeArrowheads="1"/>
          </p:cNvSpPr>
          <p:nvPr>
            <p:ph idx="1"/>
          </p:nvPr>
        </p:nvSpPr>
        <p:spPr>
          <a:xfrm>
            <a:off x="588963" y="1938339"/>
            <a:ext cx="8235950" cy="2881856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003399"/>
              </a:buClr>
              <a:buNone/>
              <a:defRPr/>
            </a:pPr>
            <a:endParaRPr lang="bs-Latn-BA" sz="2800" b="1" dirty="0" smtClean="0">
              <a:solidFill>
                <a:srgbClr val="003399"/>
              </a:solidFill>
              <a:effectLst/>
              <a:cs typeface="Arial" charset="0"/>
            </a:endParaRPr>
          </a:p>
          <a:p>
            <a:pPr algn="ctr" eaLnBrk="1" hangingPunct="1">
              <a:lnSpc>
                <a:spcPct val="80000"/>
              </a:lnSpc>
              <a:buClr>
                <a:srgbClr val="003399"/>
              </a:buClr>
              <a:buNone/>
              <a:defRPr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Ukupno 7 listova: </a:t>
            </a:r>
          </a:p>
          <a:p>
            <a:pPr marL="468000" indent="-468000"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§"/>
              <a:defRPr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zajednički budžet</a:t>
            </a:r>
          </a:p>
          <a:p>
            <a:pPr marL="468000" indent="-468000"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§"/>
              <a:defRPr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3 lista za aplikanta 1 – budžet, opravdanost troškova i izvori finansiranja</a:t>
            </a:r>
          </a:p>
          <a:p>
            <a:pPr marL="468000" indent="-468000"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§"/>
              <a:defRPr/>
            </a:pPr>
            <a:r>
              <a:rPr lang="bs-Latn-BA" sz="2800" b="1" dirty="0" smtClean="0">
                <a:solidFill>
                  <a:srgbClr val="003399"/>
                </a:solidFill>
                <a:effectLst/>
                <a:cs typeface="Arial" charset="0"/>
              </a:rPr>
              <a:t>3 lista za aplikanta 2 – budžet, opravdanost troškova i izvori finansiranja</a:t>
            </a:r>
          </a:p>
          <a:p>
            <a:pPr marL="468000" indent="-468000">
              <a:lnSpc>
                <a:spcPct val="80000"/>
              </a:lnSpc>
              <a:buClr>
                <a:srgbClr val="003399"/>
              </a:buClr>
              <a:buNone/>
              <a:defRPr/>
            </a:pPr>
            <a:endParaRPr lang="bs-Latn-BA" sz="2800" b="1" dirty="0" smtClean="0">
              <a:solidFill>
                <a:srgbClr val="003399"/>
              </a:solidFill>
              <a:effectLst/>
              <a:cs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17344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2170"/>
            <a:ext cx="8229600" cy="735467"/>
          </a:xfrm>
        </p:spPr>
        <p:txBody>
          <a:bodyPr/>
          <a:lstStyle/>
          <a:p>
            <a:r>
              <a:rPr lang="sr-Latn-CS" sz="4000" b="1" dirty="0" smtClean="0">
                <a:solidFill>
                  <a:srgbClr val="003399"/>
                </a:solidFill>
                <a:cs typeface="Arial" pitchFamily="34" charset="0"/>
              </a:rPr>
              <a:t>Budžet projekta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8229600" cy="4412344"/>
          </a:xfrm>
        </p:spPr>
        <p:txBody>
          <a:bodyPr/>
          <a:lstStyle/>
          <a:p>
            <a:pPr marL="336550" indent="-336550" algn="just">
              <a:spcBef>
                <a:spcPts val="600"/>
              </a:spcBef>
              <a:buClr>
                <a:srgbClr val="16165D"/>
              </a:buClr>
              <a:buSzPct val="75000"/>
              <a:buFont typeface="Wingdings" pitchFamily="2" charset="2"/>
              <a:buChar char="q"/>
              <a:tabLst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</a:tabLst>
              <a:defRPr/>
            </a:pPr>
            <a:r>
              <a:rPr lang="bs-Latn-BA" sz="2800" b="1" dirty="0" smtClean="0">
                <a:solidFill>
                  <a:srgbClr val="003399"/>
                </a:solidFill>
              </a:rPr>
              <a:t>Izuzetno važan dio projektnog prijedloga i osnova za potpisivanje ugovora o finansiranju;</a:t>
            </a:r>
          </a:p>
          <a:p>
            <a:pPr marL="336550" indent="-336550" algn="just">
              <a:spcBef>
                <a:spcPts val="600"/>
              </a:spcBef>
              <a:buClr>
                <a:srgbClr val="16165D"/>
              </a:buClr>
              <a:buSzPct val="75000"/>
              <a:buFont typeface="Wingdings" pitchFamily="2" charset="2"/>
              <a:buChar char="q"/>
              <a:tabLst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</a:tabLst>
              <a:defRPr/>
            </a:pPr>
            <a:r>
              <a:rPr lang="bs-Latn-BA" sz="2800" b="1" dirty="0" smtClean="0">
                <a:solidFill>
                  <a:srgbClr val="003399"/>
                </a:solidFill>
              </a:rPr>
              <a:t>Troškovi moraju biti jasni, opravdani, dovoljni za sprovođenje aktivnosti i razbijeni po stavkama;</a:t>
            </a:r>
          </a:p>
          <a:p>
            <a:pPr marL="336550" indent="-336550" algn="just">
              <a:spcBef>
                <a:spcPts val="600"/>
              </a:spcBef>
              <a:buClr>
                <a:srgbClr val="16165D"/>
              </a:buClr>
              <a:buSzPct val="75000"/>
              <a:buFont typeface="Wingdings" pitchFamily="2" charset="2"/>
              <a:buChar char="q"/>
              <a:tabLst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</a:tabLst>
              <a:defRPr/>
            </a:pPr>
            <a:r>
              <a:rPr lang="bs-Latn-BA" sz="2800" b="1" dirty="0" smtClean="0">
                <a:solidFill>
                  <a:srgbClr val="003399"/>
                </a:solidFill>
              </a:rPr>
              <a:t>Budžet mora sadržati </a:t>
            </a:r>
            <a:r>
              <a:rPr lang="bs-Latn-BA" sz="2800" b="1" u="sng" dirty="0" smtClean="0">
                <a:solidFill>
                  <a:srgbClr val="003399"/>
                </a:solidFill>
              </a:rPr>
              <a:t>sve</a:t>
            </a:r>
            <a:r>
              <a:rPr lang="bs-Latn-BA" sz="2800" b="1" dirty="0" smtClean="0">
                <a:solidFill>
                  <a:srgbClr val="003399"/>
                </a:solidFill>
              </a:rPr>
              <a:t> prihvatljive troškove projekta, uključujući i kofinansiranje</a:t>
            </a:r>
            <a:r>
              <a:rPr lang="en-US" sz="2800" b="1" dirty="0" smtClean="0">
                <a:solidFill>
                  <a:srgbClr val="003399"/>
                </a:solidFill>
              </a:rPr>
              <a:t>;</a:t>
            </a:r>
          </a:p>
          <a:p>
            <a:pPr marL="336550" indent="-336550" algn="just">
              <a:spcBef>
                <a:spcPts val="600"/>
              </a:spcBef>
              <a:buClr>
                <a:srgbClr val="16165D"/>
              </a:buClr>
              <a:buSzPct val="75000"/>
              <a:buFont typeface="Wingdings" pitchFamily="2" charset="2"/>
              <a:buChar char="q"/>
              <a:tabLst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</a:tabLst>
              <a:defRPr/>
            </a:pPr>
            <a:r>
              <a:rPr lang="sr-Latn-CS" sz="2800" b="1" dirty="0" smtClean="0">
                <a:solidFill>
                  <a:srgbClr val="003399"/>
                </a:solidFill>
              </a:rPr>
              <a:t>Budžeti aplikanata bi trebalo da oslikavaju odnos alokacija po zemljama.</a:t>
            </a:r>
            <a:endParaRPr lang="bs-Latn-BA" sz="2800" b="1" dirty="0" smtClean="0">
              <a:solidFill>
                <a:srgbClr val="003399"/>
              </a:solidFill>
            </a:endParaRPr>
          </a:p>
          <a:p>
            <a:pPr marL="336550" indent="-336550" algn="just">
              <a:spcBef>
                <a:spcPts val="600"/>
              </a:spcBef>
              <a:buClr>
                <a:srgbClr val="16165D"/>
              </a:buClr>
              <a:buSzPct val="75000"/>
              <a:buFont typeface="Arial" pitchFamily="34" charset="0"/>
              <a:buChar char="•"/>
              <a:tabLst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</a:tabLst>
              <a:defRPr/>
            </a:pPr>
            <a:endParaRPr lang="hr-HR" dirty="0" smtClean="0">
              <a:solidFill>
                <a:schemeClr val="tx2"/>
              </a:solidFill>
              <a:latin typeface="Book Antiqua" pitchFamily="18" charset="0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1734457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3143"/>
            <a:ext cx="8229600" cy="764494"/>
          </a:xfrm>
        </p:spPr>
        <p:txBody>
          <a:bodyPr/>
          <a:lstStyle/>
          <a:p>
            <a:pPr algn="ctr">
              <a:defRPr/>
            </a:pPr>
            <a:r>
              <a:rPr lang="hr-HR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Matrica logičkog okvira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088" y="1981200"/>
            <a:ext cx="8291512" cy="38100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hr-HR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Sažet tabelarni prikaz projekta koji služi:</a:t>
            </a:r>
          </a:p>
          <a:p>
            <a:pPr>
              <a:buFont typeface="Wingdings" pitchFamily="2" charset="2"/>
              <a:buNone/>
              <a:defRPr/>
            </a:pPr>
            <a:endParaRPr lang="hr-HR" b="1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§"/>
              <a:defRPr/>
            </a:pPr>
            <a:r>
              <a:rPr lang="hr-HR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Kvalitetnom i logičnom planiranju i definisanju projekta,</a:t>
            </a:r>
          </a:p>
          <a:p>
            <a:pPr lvl="1">
              <a:buFont typeface="Wingdings" pitchFamily="2" charset="2"/>
              <a:buChar char="§"/>
              <a:defRPr/>
            </a:pPr>
            <a:r>
              <a:rPr lang="hr-HR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Jasnoj prezentaciji projekta (donatorima i ostalim činiocima) i </a:t>
            </a:r>
          </a:p>
          <a:p>
            <a:pPr lvl="1">
              <a:buFont typeface="Wingdings" pitchFamily="2" charset="2"/>
              <a:buChar char="§"/>
              <a:defRPr/>
            </a:pPr>
            <a:r>
              <a:rPr lang="hr-HR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Ocjenjivanju i praćenju sprovođenja projekta.</a:t>
            </a:r>
          </a:p>
          <a:p>
            <a:pPr>
              <a:buFont typeface="Wingdings" pitchFamily="2" charset="2"/>
              <a:buNone/>
              <a:defRPr/>
            </a:pPr>
            <a:endParaRPr lang="en-US" b="1" dirty="0" smtClean="0">
              <a:effectLst/>
              <a:latin typeface="Garamond" pitchFamily="18" charset="0"/>
            </a:endParaRPr>
          </a:p>
          <a:p>
            <a:pPr>
              <a:defRPr/>
            </a:pPr>
            <a:endParaRPr lang="bs-Latn-BA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500743" y="1502229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7315"/>
            <a:ext cx="9144000" cy="754743"/>
          </a:xfrm>
        </p:spPr>
        <p:txBody>
          <a:bodyPr/>
          <a:lstStyle/>
          <a:p>
            <a:pPr algn="ctr">
              <a:defRPr/>
            </a:pPr>
            <a:r>
              <a:rPr lang="sr-Latn-BA" sz="4000" b="1" dirty="0" smtClean="0">
                <a:solidFill>
                  <a:srgbClr val="003399"/>
                </a:solidFill>
                <a:cs typeface="Arial" pitchFamily="34" charset="0"/>
              </a:rPr>
              <a:t>Excel A</a:t>
            </a:r>
            <a:r>
              <a:rPr lang="sr-Latn-BA" sz="40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plikacini formular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7191375" cy="4535714"/>
          </a:xfrm>
        </p:spPr>
        <p:txBody>
          <a:bodyPr/>
          <a:lstStyle/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cs typeface="Arial" pitchFamily="34" charset="0"/>
              </a:rPr>
              <a:t>Makroi 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Polja za unos podataka 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cs typeface="Arial" pitchFamily="34" charset="0"/>
              </a:rPr>
              <a:t>Polja za unos teksta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effectLst/>
                <a:cs typeface="Arial" pitchFamily="34" charset="0"/>
              </a:rPr>
              <a:t>Tick-box-ovi 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cs typeface="Arial" pitchFamily="34" charset="0"/>
              </a:rPr>
              <a:t>Funkcija dodavanja polja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cs typeface="Arial" pitchFamily="34" charset="0"/>
              </a:rPr>
              <a:t>Poruke o greškama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cs typeface="Arial" pitchFamily="34" charset="0"/>
              </a:rPr>
              <a:t>Dugme Finalize&amp;Print&amp;Save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cs typeface="Arial" pitchFamily="34" charset="0"/>
              </a:rPr>
              <a:t>Jedinstveni broj za provjeru</a:t>
            </a:r>
          </a:p>
          <a:p>
            <a:pPr>
              <a:buClr>
                <a:srgbClr val="003399"/>
              </a:buClr>
              <a:buSzPct val="75000"/>
              <a:buFont typeface="Wingdings" pitchFamily="2" charset="2"/>
              <a:buChar char="q"/>
              <a:defRPr/>
            </a:pPr>
            <a:r>
              <a:rPr lang="sr-Latn-BA" sz="2800" b="1" dirty="0" smtClean="0">
                <a:solidFill>
                  <a:srgbClr val="003399"/>
                </a:solidFill>
                <a:cs typeface="Arial" pitchFamily="34" charset="0"/>
              </a:rPr>
              <a:t>Instrukcije i fusnote</a:t>
            </a:r>
            <a:endParaRPr lang="bs-Latn-BA" sz="2800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57201" y="176348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229" y="753610"/>
            <a:ext cx="8229600" cy="712333"/>
          </a:xfrm>
        </p:spPr>
        <p:txBody>
          <a:bodyPr/>
          <a:lstStyle/>
          <a:p>
            <a:r>
              <a:rPr lang="sr-Latn-BA" b="1" dirty="0" smtClean="0">
                <a:solidFill>
                  <a:srgbClr val="003399"/>
                </a:solidFill>
                <a:cs typeface="Arial" pitchFamily="34" charset="0"/>
              </a:rPr>
              <a:t>Aplikacioni formular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314" y="2510971"/>
            <a:ext cx="7859486" cy="3615192"/>
          </a:xfrm>
        </p:spPr>
        <p:txBody>
          <a:bodyPr/>
          <a:lstStyle/>
          <a:p>
            <a:pPr algn="ctr">
              <a:buNone/>
            </a:pPr>
            <a:r>
              <a:rPr lang="bs-Latn-BA" sz="4000" b="1" dirty="0" smtClean="0">
                <a:solidFill>
                  <a:srgbClr val="003399"/>
                </a:solidFill>
              </a:rPr>
              <a:t>Link za aplikacioni forlumar</a:t>
            </a:r>
            <a:endParaRPr lang="bs-Latn-BA" sz="4000" b="1" dirty="0">
              <a:solidFill>
                <a:srgbClr val="003399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71715" y="1560285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653143"/>
            <a:ext cx="8229600" cy="1204686"/>
          </a:xfrm>
        </p:spPr>
        <p:txBody>
          <a:bodyPr/>
          <a:lstStyle/>
          <a:p>
            <a:pPr algn="ctr">
              <a:defRPr/>
            </a:pPr>
            <a:r>
              <a:rPr lang="bs-Latn-BA" sz="4000" b="1" dirty="0" smtClean="0">
                <a:solidFill>
                  <a:srgbClr val="003399"/>
                </a:solidFill>
                <a:cs typeface="Arial" pitchFamily="34" charset="0"/>
              </a:rPr>
              <a:t>Aplikaciona forma </a:t>
            </a:r>
            <a:br>
              <a:rPr lang="bs-Latn-BA" sz="4000" b="1" dirty="0" smtClean="0">
                <a:solidFill>
                  <a:srgbClr val="003399"/>
                </a:solidFill>
                <a:cs typeface="Arial" pitchFamily="34" charset="0"/>
              </a:rPr>
            </a:br>
            <a:r>
              <a:rPr lang="bs-Latn-BA" sz="4000" b="1" dirty="0" smtClean="0">
                <a:solidFill>
                  <a:srgbClr val="003399"/>
                </a:solidFill>
                <a:cs typeface="Arial" pitchFamily="34" charset="0"/>
              </a:rPr>
              <a:t>Preporuke </a:t>
            </a:r>
            <a:endParaRPr lang="bs-Latn-BA" sz="4000" b="1" dirty="0">
              <a:solidFill>
                <a:srgbClr val="003399"/>
              </a:solidFill>
              <a:cs typeface="Arial" pitchFamily="34" charset="0"/>
            </a:endParaRP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464457" y="1944914"/>
            <a:ext cx="8222342" cy="4601029"/>
          </a:xfrm>
        </p:spPr>
        <p:txBody>
          <a:bodyPr/>
          <a:lstStyle/>
          <a:p>
            <a:pPr marL="514350" indent="-514350">
              <a:buFont typeface="Wingdings" pitchFamily="2" charset="2"/>
              <a:buAutoNum type="arabicPeriod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Nemojte raditi sami – konsultujte se i razgovarajte sa partnerima i saradnicima.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Pokušajte na upite u aplikaciji odgovarati koncizno i kratko, iznoseći činjenice.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Kada završite pisanje, iskoristite tabelu za ocjenjivanje, stavite se u ulogu evaluatora i pokušajte ocijeniti svoj projekat. Ako ste u prilici, dajte nekome drugome da to uradi. Nakon toga popravite dijelove koji vam se čine lošim.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bs-Latn-BA" sz="2400" b="1" dirty="0" smtClean="0">
                <a:solidFill>
                  <a:srgbClr val="003399"/>
                </a:solidFill>
                <a:effectLst/>
                <a:cs typeface="Arial" charset="0"/>
              </a:rPr>
              <a:t>Ne zaboravite popuniti priloge i provjeriti da li su svi dokumenti na broju – iskoristite kontrolnu listu.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42686" y="1894114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96686"/>
            <a:ext cx="7543800" cy="1040039"/>
          </a:xfrm>
        </p:spPr>
        <p:txBody>
          <a:bodyPr/>
          <a:lstStyle/>
          <a:p>
            <a:pPr algn="ctr" eaLnBrk="1" hangingPunct="1">
              <a:defRPr/>
            </a:pPr>
            <a:r>
              <a:rPr lang="sr-Latn-BA" sz="4000" b="1" dirty="0" smtClean="0">
                <a:solidFill>
                  <a:srgbClr val="003399"/>
                </a:solidFill>
              </a:rPr>
              <a:t>Kontakti</a:t>
            </a:r>
            <a:endParaRPr lang="en-GB" sz="4000" b="1" dirty="0" smtClean="0">
              <a:solidFill>
                <a:srgbClr val="003399"/>
              </a:solidFill>
            </a:endParaRPr>
          </a:p>
        </p:txBody>
      </p:sp>
      <p:graphicFrame>
        <p:nvGraphicFramePr>
          <p:cNvPr id="109571" name="Group 3"/>
          <p:cNvGraphicFramePr>
            <a:graphicFrameLocks noGrp="1"/>
          </p:cNvGraphicFramePr>
          <p:nvPr>
            <p:ph sz="half" idx="1"/>
          </p:nvPr>
        </p:nvGraphicFramePr>
        <p:xfrm>
          <a:off x="2409825" y="2371725"/>
          <a:ext cx="4351338" cy="1895475"/>
        </p:xfrm>
        <a:graphic>
          <a:graphicData uri="http://schemas.openxmlformats.org/drawingml/2006/table">
            <a:tbl>
              <a:tblPr/>
              <a:tblGrid>
                <a:gridCol w="4351338"/>
              </a:tblGrid>
              <a:tr h="189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Zajednički tehnički sekretarijat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Nemanjina 52, 31000 Užice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Tel/fax: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+38</a:t>
                      </a:r>
                      <a:r>
                        <a:rPr kumimoji="0" lang="bs-Latn-B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1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 3</a:t>
                      </a:r>
                      <a:r>
                        <a:rPr kumimoji="0" lang="bs-Latn-B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1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bs-Latn-B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512 394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E-mail: </a:t>
                      </a: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  <a:hlinkClick r:id="rId2"/>
                        </a:rPr>
                        <a:t>office@srb-bih.org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</a:rPr>
                        <a:t>Web: </a:t>
                      </a: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  <a:hlinkClick r:id="rId3"/>
                        </a:rPr>
                        <a:t>www.srb-bih.org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9590" name="Group 22"/>
          <p:cNvGraphicFramePr>
            <a:graphicFrameLocks noGrp="1"/>
          </p:cNvGraphicFramePr>
          <p:nvPr>
            <p:ph sz="half" idx="2"/>
          </p:nvPr>
        </p:nvGraphicFramePr>
        <p:xfrm>
          <a:off x="2424113" y="4281714"/>
          <a:ext cx="4367213" cy="2049236"/>
        </p:xfrm>
        <a:graphic>
          <a:graphicData uri="http://schemas.openxmlformats.org/drawingml/2006/table">
            <a:tbl>
              <a:tblPr/>
              <a:tblGrid>
                <a:gridCol w="4367213"/>
              </a:tblGrid>
              <a:tr h="2049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Antena u Tuzli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Turalibegova bb TC “Pasage”,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75000 Tuzla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Tel/fax: +387 35 257 365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E-mail: </a:t>
                      </a: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hlinkClick r:id="rId4"/>
                        </a:rPr>
                        <a:t>danijela.konjic@srb-bih.org</a:t>
                      </a: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</a:rPr>
                        <a:t>Web: </a:t>
                      </a: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+mn-lt"/>
                          <a:cs typeface="Arial" charset="0"/>
                          <a:hlinkClick r:id="rId3"/>
                        </a:rPr>
                        <a:t>www.srb-bih.org</a:t>
                      </a:r>
                      <a:endParaRPr kumimoji="0" lang="bs-Latn-B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428172" y="1981201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3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2609850"/>
            <a:ext cx="7543800" cy="8191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bs-Latn-BA" sz="4800" b="1" dirty="0" smtClean="0">
                <a:solidFill>
                  <a:srgbClr val="003399"/>
                </a:solidFill>
                <a:latin typeface="+mj-lt"/>
              </a:rPr>
              <a:t>Hvala na pažnji i sretno!</a:t>
            </a:r>
            <a:endParaRPr lang="en-GB" sz="4800" b="1" dirty="0" smtClean="0">
              <a:solidFill>
                <a:srgbClr val="003399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8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38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38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686" y="1957979"/>
            <a:ext cx="8752114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Prilikom izrade projektnog prijedloga, sljedeća horizontalna pitanja treba da budu zastupljena kroz planirane projektne aktivnosti: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Zaštita i promocija ravnopravnosti polova;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Zaštita i promocija prava etničkih manjina, uključujući promociju njihovog učešća u procesima donošenja odluka;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Integracija osoba sa invaliditetom;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Zaštita i promocija dječijih prava, te promocija njihovog učešća u procesima donošenja odluka;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Učešće javnosti u procesima donošenja odluka i</a:t>
            </a:r>
          </a:p>
          <a:p>
            <a:pPr marL="612648" indent="-612648">
              <a:lnSpc>
                <a:spcPct val="80000"/>
              </a:lnSpc>
              <a:spcBef>
                <a:spcPts val="480"/>
              </a:spcBef>
              <a:buSzPct val="70000"/>
              <a:buFont typeface="Wingdings" pitchFamily="2" charset="2"/>
              <a:buChar char="q"/>
            </a:pP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Zaštita prirode i životne sredine, očuvanje bioraznovrsnosti i sprovođenje mjera protiv klimatskih promjena.</a:t>
            </a:r>
          </a:p>
          <a:p>
            <a:pPr>
              <a:buFont typeface="Arial" pitchFamily="34" charset="0"/>
              <a:buChar char="•"/>
            </a:pPr>
            <a:endParaRPr lang="bs-Latn-BA" sz="2000" dirty="0" smtClean="0">
              <a:solidFill>
                <a:srgbClr val="003399"/>
              </a:solidFill>
              <a:latin typeface="+mn-lt"/>
            </a:endParaRPr>
          </a:p>
          <a:p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Prilikom ocjenjivanja projektnih prijedloga, zastupljenost horizontalnih pitanja se ocjenjuje u okviru sekcije </a:t>
            </a:r>
            <a:r>
              <a:rPr lang="bs-Latn-BA" sz="2000" i="1" dirty="0" smtClean="0">
                <a:solidFill>
                  <a:srgbClr val="003399"/>
                </a:solidFill>
                <a:latin typeface="+mn-lt"/>
              </a:rPr>
              <a:t>relevantnost</a:t>
            </a:r>
            <a:r>
              <a:rPr lang="bs-Latn-BA" sz="2000" dirty="0" smtClean="0">
                <a:solidFill>
                  <a:srgbClr val="003399"/>
                </a:solidFill>
                <a:latin typeface="+mn-lt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03085" y="667656"/>
            <a:ext cx="6437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s-Latn-BA" sz="4000" dirty="0" smtClean="0">
                <a:solidFill>
                  <a:srgbClr val="003399"/>
                </a:solidFill>
                <a:latin typeface="+mn-lt"/>
              </a:rPr>
              <a:t>Horizontalna pitanja</a:t>
            </a:r>
            <a:r>
              <a:rPr lang="bs-Latn-BA" dirty="0" smtClean="0">
                <a:solidFill>
                  <a:srgbClr val="003399"/>
                </a:solidFill>
                <a:latin typeface="+mn-lt"/>
              </a:rPr>
              <a:t/>
            </a:r>
            <a:br>
              <a:rPr lang="bs-Latn-BA" dirty="0" smtClean="0">
                <a:solidFill>
                  <a:srgbClr val="003399"/>
                </a:solidFill>
                <a:latin typeface="+mn-lt"/>
              </a:rPr>
            </a:br>
            <a:r>
              <a:rPr lang="bs-Latn-BA" dirty="0" smtClean="0">
                <a:solidFill>
                  <a:srgbClr val="003399"/>
                </a:solidFill>
                <a:latin typeface="+mn-lt"/>
              </a:rPr>
              <a:t> </a:t>
            </a:r>
            <a:r>
              <a:rPr lang="bs-Latn-BA" sz="2400" dirty="0" smtClean="0">
                <a:solidFill>
                  <a:srgbClr val="003399"/>
                </a:solidFill>
                <a:latin typeface="+mn-lt"/>
              </a:rPr>
              <a:t>(sekcija 1</a:t>
            </a:r>
            <a:r>
              <a:rPr lang="en-US" sz="2400" dirty="0" smtClean="0">
                <a:solidFill>
                  <a:srgbClr val="003399"/>
                </a:solidFill>
                <a:latin typeface="+mn-lt"/>
              </a:rPr>
              <a:t>.</a:t>
            </a:r>
            <a:r>
              <a:rPr lang="sr-Latn-CS" sz="2400" dirty="0" smtClean="0">
                <a:solidFill>
                  <a:srgbClr val="003399"/>
                </a:solidFill>
                <a:latin typeface="+mn-lt"/>
              </a:rPr>
              <a:t>2.2. Vodiča</a:t>
            </a:r>
            <a:r>
              <a:rPr lang="en-US" sz="2400" dirty="0" smtClean="0">
                <a:solidFill>
                  <a:srgbClr val="003399"/>
                </a:solidFill>
                <a:latin typeface="+mn-lt"/>
              </a:rPr>
              <a:t>)</a:t>
            </a:r>
            <a:endParaRPr lang="en-US" sz="2400" dirty="0">
              <a:latin typeface="+mn-lt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28172" y="1763486"/>
            <a:ext cx="82296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0000"/>
          <a:buFont typeface="Wingdings" pitchFamily="2" charset="2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Garamond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0000"/>
          <a:buFont typeface="Wingdings" pitchFamily="2" charset="2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Garamond" pitchFamily="18" charset="0"/>
            <a:cs typeface="Arial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0000"/>
          <a:buFont typeface="Wingdings" pitchFamily="2" charset="2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Garamond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0000"/>
          <a:buFont typeface="Wingdings" pitchFamily="2" charset="2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Garamond" pitchFamily="18" charset="0"/>
            <a:cs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himmer">
  <a:themeElements>
    <a:clrScheme name="1_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1_Shimmer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0000"/>
          <a:buFont typeface="Wingdings" pitchFamily="2" charset="2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Garamond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0000"/>
          <a:buFont typeface="Wingdings" pitchFamily="2" charset="2"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Garamond" pitchFamily="18" charset="0"/>
            <a:cs typeface="Arial" charset="0"/>
          </a:defRPr>
        </a:defPPr>
      </a:lstStyle>
    </a:lnDef>
  </a:objectDefaults>
  <a:extraClrSchemeLst>
    <a:extraClrScheme>
      <a:clrScheme name="1_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19155</TotalTime>
  <Words>5189</Words>
  <Application>Microsoft Office PowerPoint</Application>
  <PresentationFormat>On-screen Show (4:3)</PresentationFormat>
  <Paragraphs>865</Paragraphs>
  <Slides>88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88</vt:i4>
      </vt:variant>
    </vt:vector>
  </HeadingPairs>
  <TitlesOfParts>
    <vt:vector size="92" baseType="lpstr">
      <vt:lpstr>Shimmer</vt:lpstr>
      <vt:lpstr>Custom Design</vt:lpstr>
      <vt:lpstr>1_Shimmer</vt:lpstr>
      <vt:lpstr>Theme1</vt:lpstr>
      <vt:lpstr>IPA Prekogranični program Srbija – Bosna i Hercegovina</vt:lpstr>
      <vt:lpstr>Dnevni red</vt:lpstr>
      <vt:lpstr>Slide 3</vt:lpstr>
      <vt:lpstr>Prekogranični Program  Srbija – Bosna i Hercegovina 2007–2013 </vt:lpstr>
      <vt:lpstr>Strukture upravljanja Programom</vt:lpstr>
      <vt:lpstr> Tijela nadležna za ugovaranje</vt:lpstr>
      <vt:lpstr>Slide 7</vt:lpstr>
      <vt:lpstr>Cilj i prioriteti Programa  (sekcija 1.2. Vodiča)</vt:lpstr>
      <vt:lpstr>Slide 9</vt:lpstr>
      <vt:lpstr>Sredstva obezbijeđena za II poziv   (sekcija 1.3. Vodiča)</vt:lpstr>
      <vt:lpstr>Alokacije po mjerama i po državama (sekcija 1.3. Vodiča)</vt:lpstr>
      <vt:lpstr>Pravila kofinansiranja  (sekcija 1.3. Vodiča)   </vt:lpstr>
      <vt:lpstr>Minimalni i maksimalni iznos granta po mjerama  (sekcija 1.3. Vodiča)</vt:lpstr>
      <vt:lpstr>Važno!!!</vt:lpstr>
      <vt:lpstr>Slide 15</vt:lpstr>
      <vt:lpstr>Kriterijumi prihvatljivosti  (sekcija 2.1. Vodiča)</vt:lpstr>
      <vt:lpstr>Prekogranično partnerstvo </vt:lpstr>
      <vt:lpstr>Vodeći partner </vt:lpstr>
      <vt:lpstr>Funkcionalni vodeći partner</vt:lpstr>
      <vt:lpstr>Ko može aplicirati?  (sekcija 2.1.1. Vodiča)</vt:lpstr>
      <vt:lpstr>Aplikanti moraju pripadati jednoj od sljedećih kategorija: </vt:lpstr>
      <vt:lpstr>Aplikanti moraju pripadati jednoj od sljedećih kategorija: </vt:lpstr>
      <vt:lpstr> Niste prihvatljiv aplikant…</vt:lpstr>
      <vt:lpstr>Partnerstvo i prihvatljivost partnera  (sekcija 2.1.2. Vodiča)</vt:lpstr>
      <vt:lpstr>Ostali učesnici u projektu  (sekcija 2.1.3. Vodiča)</vt:lpstr>
      <vt:lpstr>Prihvatljive aktivnosti (sekcija 2.1.4. Vodiča) </vt:lpstr>
      <vt:lpstr>Trajanje projekta   (sekcija 2.1.4. Vodiča) </vt:lpstr>
      <vt:lpstr>Vrste aktivnosti  Mjera I.1 – Osa: Ekonomski razvoj</vt:lpstr>
      <vt:lpstr>Vrste aktivnosti Mjera I.1 – Osa: Zaštita životne sredine</vt:lpstr>
      <vt:lpstr>Vrste aktivnosti  Mjera I.1 – Osa: Socijalna kohezija</vt:lpstr>
      <vt:lpstr>Vrste aktivnosti  Mjera I.2 – Razmjena ljudi i ideja</vt:lpstr>
      <vt:lpstr>Vrste aktivnosti  Mjera I.2 – Razmjena ljudi i ideja</vt:lpstr>
      <vt:lpstr>Neprihvatljive aktivnosti </vt:lpstr>
      <vt:lpstr>Neprihvatljive aktivnosti</vt:lpstr>
      <vt:lpstr>Broj prijedloga projekata i grantova po aplikantu </vt:lpstr>
      <vt:lpstr>Slide 36</vt:lpstr>
      <vt:lpstr>Šta su horizontalne teme </vt:lpstr>
      <vt:lpstr>Slide 38</vt:lpstr>
      <vt:lpstr>Slide 39</vt:lpstr>
      <vt:lpstr>Slide 40</vt:lpstr>
      <vt:lpstr>Slide 41</vt:lpstr>
      <vt:lpstr> Primer (projekat iz prošlog poziva)</vt:lpstr>
      <vt:lpstr> REŠENJE</vt:lpstr>
      <vt:lpstr> VAŽNO</vt:lpstr>
      <vt:lpstr>               Horizontalne teme – primena </vt:lpstr>
      <vt:lpstr>   Horizontalne teme – primena </vt:lpstr>
      <vt:lpstr>    Horizontalne teme – primena </vt:lpstr>
      <vt:lpstr> Dodatne informacije</vt:lpstr>
      <vt:lpstr>Prihvatljivi troškovi  (sekcija 2.1.5. Vodiča)</vt:lpstr>
      <vt:lpstr>Prihvatljivi direktni troškovi su: </vt:lpstr>
      <vt:lpstr>Prihvatljivi direktni troškovi su: </vt:lpstr>
      <vt:lpstr>Prihvatljivi direktni troškovi su:</vt:lpstr>
      <vt:lpstr>PDV</vt:lpstr>
      <vt:lpstr>Nepredviđeni troškovi (sekcija 2.1.5.2. Vodiča)</vt:lpstr>
      <vt:lpstr>Prihvatljivi indirektni troškovi  (sekcija 2.1.5.3. Vodiča)</vt:lpstr>
      <vt:lpstr>Neprihvatljivi troškovi  (sekcija 2.1.5.5. Vodiča)  </vt:lpstr>
      <vt:lpstr>Neprihvatljivi troškovi  (sekcija 2.1.5.5. Vodiča)  </vt:lpstr>
      <vt:lpstr>Važno!</vt:lpstr>
      <vt:lpstr>Slide 59</vt:lpstr>
      <vt:lpstr>PADOR</vt:lpstr>
      <vt:lpstr>Aplikacioni formular</vt:lpstr>
      <vt:lpstr>Važno!</vt:lpstr>
      <vt:lpstr>Dokumenti koje treba potpisati i staviti pečat:</vt:lpstr>
      <vt:lpstr>Dodatni dokumenti koji se dostavljaju uz aplikaciju</vt:lpstr>
      <vt:lpstr>Dodatni dokumenti koji se dostavljaju uz aplikaciju</vt:lpstr>
      <vt:lpstr>Važno!</vt:lpstr>
      <vt:lpstr>Gdje poslati aplikaciju?</vt:lpstr>
      <vt:lpstr>Na koverti mora biti ispisano sljedeće: </vt:lpstr>
      <vt:lpstr>Krajnji rok za prijavu  (sekcija 2.2.3. Vodiča)</vt:lpstr>
      <vt:lpstr>Ostale informacije   (sekcija 2.2.4. Vodiča)</vt:lpstr>
      <vt:lpstr> Ostale informacije  (sekcija 2.2.4. Vodiča)</vt:lpstr>
      <vt:lpstr>Ocjenjivanje i odabir aplikacija  (sekcija 2.3. Vodiča)</vt:lpstr>
      <vt:lpstr>Korak 1 – Otvaranje, administrativna provjera i verifikacija prihvatljivosti aplikanata i partnera  </vt:lpstr>
      <vt:lpstr>Korak 2 – Ocjenjivanje rezimea projekta      </vt:lpstr>
      <vt:lpstr>Korak 3 – Ocjenjivanje kompletne aplikacije    </vt:lpstr>
      <vt:lpstr>Obavještavanje o odluci Ugovornog tijela  (sekcija 2.4. Vodiča)</vt:lpstr>
      <vt:lpstr>Slide 77</vt:lpstr>
      <vt:lpstr>Aplikacioni formular</vt:lpstr>
      <vt:lpstr>Dio A: Rezime projekta Preporuke</vt:lpstr>
      <vt:lpstr>Aplikacioni formular  (Prilog B)</vt:lpstr>
      <vt:lpstr>Budžet projekta</vt:lpstr>
      <vt:lpstr>Budžet projekta</vt:lpstr>
      <vt:lpstr>Matrica logičkog okvira</vt:lpstr>
      <vt:lpstr>Excel Aplikacini formular</vt:lpstr>
      <vt:lpstr>Aplikacioni formular</vt:lpstr>
      <vt:lpstr>Aplikaciona forma  Preporuke </vt:lpstr>
      <vt:lpstr>Kontakti</vt:lpstr>
      <vt:lpstr>Slide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marija stevanovic</dc:creator>
  <cp:lastModifiedBy>Zana</cp:lastModifiedBy>
  <cp:revision>1053</cp:revision>
  <dcterms:created xsi:type="dcterms:W3CDTF">2005-01-21T10:36:59Z</dcterms:created>
  <dcterms:modified xsi:type="dcterms:W3CDTF">2011-09-19T10:42:37Z</dcterms:modified>
</cp:coreProperties>
</file>